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48" r:id="rId1"/>
  </p:sldMasterIdLst>
  <p:notesMasterIdLst>
    <p:notesMasterId r:id="rId72"/>
  </p:notesMasterIdLst>
  <p:handoutMasterIdLst>
    <p:handoutMasterId r:id="rId73"/>
  </p:handoutMasterIdLst>
  <p:sldIdLst>
    <p:sldId id="360" r:id="rId2"/>
    <p:sldId id="586" r:id="rId3"/>
    <p:sldId id="475" r:id="rId4"/>
    <p:sldId id="468" r:id="rId5"/>
    <p:sldId id="531" r:id="rId6"/>
    <p:sldId id="428" r:id="rId7"/>
    <p:sldId id="588" r:id="rId8"/>
    <p:sldId id="589" r:id="rId9"/>
    <p:sldId id="567" r:id="rId10"/>
    <p:sldId id="590" r:id="rId11"/>
    <p:sldId id="598" r:id="rId12"/>
    <p:sldId id="596" r:id="rId13"/>
    <p:sldId id="597" r:id="rId14"/>
    <p:sldId id="599" r:id="rId15"/>
    <p:sldId id="591" r:id="rId16"/>
    <p:sldId id="604" r:id="rId17"/>
    <p:sldId id="592" r:id="rId18"/>
    <p:sldId id="593" r:id="rId19"/>
    <p:sldId id="594" r:id="rId20"/>
    <p:sldId id="595" r:id="rId21"/>
    <p:sldId id="603" r:id="rId22"/>
    <p:sldId id="426" r:id="rId23"/>
    <p:sldId id="465" r:id="rId24"/>
    <p:sldId id="466" r:id="rId25"/>
    <p:sldId id="437" r:id="rId26"/>
    <p:sldId id="388" r:id="rId27"/>
    <p:sldId id="479" r:id="rId28"/>
    <p:sldId id="480" r:id="rId29"/>
    <p:sldId id="393" r:id="rId30"/>
    <p:sldId id="481" r:id="rId31"/>
    <p:sldId id="496" r:id="rId32"/>
    <p:sldId id="471" r:id="rId33"/>
    <p:sldId id="558" r:id="rId34"/>
    <p:sldId id="559" r:id="rId35"/>
    <p:sldId id="560" r:id="rId36"/>
    <p:sldId id="561" r:id="rId37"/>
    <p:sldId id="562" r:id="rId38"/>
    <p:sldId id="563" r:id="rId39"/>
    <p:sldId id="564" r:id="rId40"/>
    <p:sldId id="565" r:id="rId41"/>
    <p:sldId id="566" r:id="rId42"/>
    <p:sldId id="568" r:id="rId43"/>
    <p:sldId id="530" r:id="rId44"/>
    <p:sldId id="464" r:id="rId45"/>
    <p:sldId id="545" r:id="rId46"/>
    <p:sldId id="546" r:id="rId47"/>
    <p:sldId id="579" r:id="rId48"/>
    <p:sldId id="580" r:id="rId49"/>
    <p:sldId id="581" r:id="rId50"/>
    <p:sldId id="547" r:id="rId51"/>
    <p:sldId id="548" r:id="rId52"/>
    <p:sldId id="582" r:id="rId53"/>
    <p:sldId id="549" r:id="rId54"/>
    <p:sldId id="550" r:id="rId55"/>
    <p:sldId id="600" r:id="rId56"/>
    <p:sldId id="601" r:id="rId57"/>
    <p:sldId id="551" r:id="rId58"/>
    <p:sldId id="583" r:id="rId59"/>
    <p:sldId id="584" r:id="rId60"/>
    <p:sldId id="552" r:id="rId61"/>
    <p:sldId id="553" r:id="rId62"/>
    <p:sldId id="585" r:id="rId63"/>
    <p:sldId id="554" r:id="rId64"/>
    <p:sldId id="576" r:id="rId65"/>
    <p:sldId id="577" r:id="rId66"/>
    <p:sldId id="578" r:id="rId67"/>
    <p:sldId id="459" r:id="rId68"/>
    <p:sldId id="460" r:id="rId69"/>
    <p:sldId id="462" r:id="rId70"/>
    <p:sldId id="463" r:id="rId7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9F6839-4FC8-47EF-982D-BBB739B21A26}">
          <p14:sldIdLst>
            <p14:sldId id="360"/>
            <p14:sldId id="586"/>
            <p14:sldId id="475"/>
            <p14:sldId id="468"/>
            <p14:sldId id="531"/>
            <p14:sldId id="428"/>
            <p14:sldId id="588"/>
            <p14:sldId id="589"/>
            <p14:sldId id="567"/>
            <p14:sldId id="590"/>
            <p14:sldId id="598"/>
            <p14:sldId id="596"/>
            <p14:sldId id="597"/>
            <p14:sldId id="599"/>
            <p14:sldId id="591"/>
            <p14:sldId id="604"/>
            <p14:sldId id="592"/>
            <p14:sldId id="593"/>
            <p14:sldId id="594"/>
            <p14:sldId id="595"/>
            <p14:sldId id="603"/>
            <p14:sldId id="426"/>
            <p14:sldId id="465"/>
            <p14:sldId id="466"/>
            <p14:sldId id="437"/>
            <p14:sldId id="388"/>
            <p14:sldId id="479"/>
            <p14:sldId id="480"/>
            <p14:sldId id="393"/>
            <p14:sldId id="481"/>
            <p14:sldId id="496"/>
            <p14:sldId id="471"/>
            <p14:sldId id="558"/>
            <p14:sldId id="559"/>
            <p14:sldId id="560"/>
            <p14:sldId id="561"/>
            <p14:sldId id="562"/>
            <p14:sldId id="563"/>
            <p14:sldId id="564"/>
            <p14:sldId id="565"/>
            <p14:sldId id="566"/>
            <p14:sldId id="568"/>
            <p14:sldId id="530"/>
          </p14:sldIdLst>
        </p14:section>
        <p14:section name="Backup Slides" id="{AD2FA831-EAC0-4567-AB21-EA39488AAA2D}">
          <p14:sldIdLst>
            <p14:sldId id="464"/>
            <p14:sldId id="545"/>
            <p14:sldId id="546"/>
            <p14:sldId id="579"/>
            <p14:sldId id="580"/>
            <p14:sldId id="581"/>
            <p14:sldId id="547"/>
            <p14:sldId id="548"/>
            <p14:sldId id="582"/>
            <p14:sldId id="549"/>
            <p14:sldId id="550"/>
            <p14:sldId id="600"/>
            <p14:sldId id="601"/>
            <p14:sldId id="551"/>
            <p14:sldId id="583"/>
            <p14:sldId id="584"/>
            <p14:sldId id="552"/>
            <p14:sldId id="553"/>
            <p14:sldId id="585"/>
            <p14:sldId id="554"/>
            <p14:sldId id="576"/>
            <p14:sldId id="577"/>
            <p14:sldId id="578"/>
            <p14:sldId id="459"/>
            <p14:sldId id="460"/>
            <p14:sldId id="462"/>
            <p14:sldId id="4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03" autoAdjust="0"/>
    <p:restoredTop sz="85613" autoAdjust="0"/>
  </p:normalViewPr>
  <p:slideViewPr>
    <p:cSldViewPr snapToGrid="0">
      <p:cViewPr>
        <p:scale>
          <a:sx n="60" d="100"/>
          <a:sy n="60" d="100"/>
        </p:scale>
        <p:origin x="-2802" y="-1026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E04BDC-E0BF-554B-BCAA-9FD0ED97CD60}" type="doc">
      <dgm:prSet loTypeId="urn:microsoft.com/office/officeart/2005/8/layout/radial4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36EAB8-B2E3-E643-B4F4-6F9E0E821078}">
      <dgm:prSet phldrT="[Text]"/>
      <dgm:spPr>
        <a:xfrm>
          <a:off x="2995015" y="1556479"/>
          <a:ext cx="1854392" cy="1854392"/>
        </a:xfrm>
        <a:solidFill>
          <a:srgbClr val="1B232A">
            <a:hueOff val="0"/>
            <a:satOff val="0"/>
            <a:lumOff val="0"/>
            <a:alphaOff val="0"/>
          </a:srgbClr>
        </a:solidFill>
        <a:ln w="2540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EBC20B85-0CB3-3C4B-B2E3-68AD79466961}" type="parTrans" cxnId="{6008E815-D36B-7449-B932-47B865A80954}">
      <dgm:prSet/>
      <dgm:spPr/>
      <dgm:t>
        <a:bodyPr/>
        <a:lstStyle/>
        <a:p>
          <a:endParaRPr lang="en-US"/>
        </a:p>
      </dgm:t>
    </dgm:pt>
    <dgm:pt modelId="{6A4FBB11-D4AA-484A-A576-560DD5349A71}" type="sibTrans" cxnId="{6008E815-D36B-7449-B932-47B865A80954}">
      <dgm:prSet/>
      <dgm:spPr/>
      <dgm:t>
        <a:bodyPr/>
        <a:lstStyle/>
        <a:p>
          <a:endParaRPr lang="en-US"/>
        </a:p>
      </dgm:t>
    </dgm:pt>
    <dgm:pt modelId="{23BB8227-2295-7942-9CE4-47E8B0B872A6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3196164"/>
          <a:ext cx="2421084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Wireless Access</a:t>
          </a:r>
          <a:endParaRPr lang="en-US" sz="18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E90FB51E-0B36-DA4B-9FA8-30061C8DBF30}" type="parTrans" cxnId="{2C094390-EE34-8343-B833-80AB35FE8EF7}">
      <dgm:prSet/>
      <dgm:spPr>
        <a:xfrm rot="9548798">
          <a:off x="1337477" y="3018966"/>
          <a:ext cx="1865953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6E6BE5CD-5DB6-5847-B5B5-D9E896064265}" type="sibTrans" cxnId="{2C094390-EE34-8343-B833-80AB35FE8EF7}">
      <dgm:prSet/>
      <dgm:spPr/>
      <dgm:t>
        <a:bodyPr/>
        <a:lstStyle/>
        <a:p>
          <a:endParaRPr lang="en-US"/>
        </a:p>
      </dgm:t>
    </dgm:pt>
    <dgm:pt modelId="{EE8D1E67-6D01-6F43-8485-5DB63B9AA063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2156143"/>
          <a:ext cx="2367212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Wired Access</a:t>
          </a:r>
          <a:endParaRPr lang="en-US" sz="1800" dirty="0">
            <a:solidFill>
              <a:srgbClr val="FFFFFF"/>
            </a:solidFill>
            <a:latin typeface="Arial Narrow"/>
            <a:ea typeface="+mn-ea"/>
            <a:cs typeface="+mn-cs"/>
          </a:endParaRPr>
        </a:p>
      </dgm:t>
    </dgm:pt>
    <dgm:pt modelId="{D8D59D72-D644-2941-97AF-CE179078FA1D}" type="parTrans" cxnId="{098D23EA-BA1F-284C-9CF0-6CFA75EB7512}">
      <dgm:prSet/>
      <dgm:spPr>
        <a:xfrm rot="10808866">
          <a:off x="1309214" y="2211641"/>
          <a:ext cx="1711790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1043FC04-5FD5-5049-BBF1-E7A7BED77418}" type="sibTrans" cxnId="{098D23EA-BA1F-284C-9CF0-6CFA75EB7512}">
      <dgm:prSet/>
      <dgm:spPr/>
      <dgm:t>
        <a:bodyPr/>
        <a:lstStyle/>
        <a:p>
          <a:endParaRPr lang="en-US"/>
        </a:p>
      </dgm:t>
    </dgm:pt>
    <dgm:pt modelId="{B166C637-4EB0-1D45-838D-0E3E48E0D774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0" y="1208239"/>
          <a:ext cx="2554407" cy="640938"/>
        </a:xfrm>
        <a:solidFill>
          <a:srgbClr val="1B232A">
            <a:lumMod val="75000"/>
            <a:lumOff val="25000"/>
          </a:srgbClr>
        </a:solidFill>
        <a:ln w="38100" cap="flat" cmpd="sng" algn="ctr">
          <a:solidFill>
            <a:srgbClr val="2D373E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n-US" sz="1800" dirty="0" smtClean="0">
              <a:solidFill>
                <a:srgbClr val="FFFFFF"/>
              </a:solidFill>
              <a:latin typeface="Arial Narrow"/>
              <a:ea typeface="+mn-ea"/>
              <a:cs typeface="+mn-cs"/>
            </a:rPr>
            <a:t>        Remote Access</a:t>
          </a:r>
        </a:p>
      </dgm:t>
    </dgm:pt>
    <dgm:pt modelId="{1C8688A0-630D-C141-8025-0D18AE52C541}" type="parTrans" cxnId="{0393B66F-C64E-8740-8B1C-2F9BE2CC36FD}">
      <dgm:prSet/>
      <dgm:spPr>
        <a:xfrm rot="11991113">
          <a:off x="1402064" y="1377204"/>
          <a:ext cx="1781254" cy="528501"/>
        </a:xfrm>
        <a:solidFill>
          <a:srgbClr val="1B232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 dirty="0"/>
        </a:p>
      </dgm:t>
    </dgm:pt>
    <dgm:pt modelId="{32007444-040C-9048-9D68-6BC718F1FDFD}" type="sibTrans" cxnId="{0393B66F-C64E-8740-8B1C-2F9BE2CC36FD}">
      <dgm:prSet/>
      <dgm:spPr/>
      <dgm:t>
        <a:bodyPr/>
        <a:lstStyle/>
        <a:p>
          <a:endParaRPr lang="en-US"/>
        </a:p>
      </dgm:t>
    </dgm:pt>
    <dgm:pt modelId="{587D9414-EE9E-8141-B4D8-20409483C9D0}" type="pres">
      <dgm:prSet presAssocID="{48E04BDC-E0BF-554B-BCAA-9FD0ED97CD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102-8A04-0240-8B2D-377F0B823C5F}" type="pres">
      <dgm:prSet presAssocID="{3836EAB8-B2E3-E643-B4F4-6F9E0E821078}" presName="centerShape" presStyleLbl="node0" presStyleIdx="0" presStyleCnt="1" custLinFactNeighborY="-9471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03939EE-2AC9-CD4E-8914-FCB9E618014C}" type="pres">
      <dgm:prSet presAssocID="{E90FB51E-0B36-DA4B-9FA8-30061C8DBF30}" presName="parTrans" presStyleLbl="bgSibTrans2D1" presStyleIdx="0" presStyleCnt="3" custLinFactNeighborX="10078" custLinFactNeighborY="18676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FADF3439-1111-8A47-A75A-64BD1B85130F}" type="pres">
      <dgm:prSet presAssocID="{23BB8227-2295-7942-9CE4-47E8B0B872A6}" presName="node" presStyleLbl="node1" presStyleIdx="0" presStyleCnt="3" custScaleX="137431" custScaleY="45478" custRadScaleRad="114806" custRadScaleInc="-780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3059D21-3683-4E4F-BA25-F69F09265105}" type="pres">
      <dgm:prSet presAssocID="{D8D59D72-D644-2941-97AF-CE179078FA1D}" presName="parTrans" presStyleLbl="bgSibTrans2D1" presStyleIdx="1" presStyleCnt="3" custLinFactNeighborX="7338" custLinFactNeighborY="-554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86006CCF-E6DB-3C46-9765-C040E28C9B5D}" type="pres">
      <dgm:prSet presAssocID="{EE8D1E67-6D01-6F43-8485-5DB63B9AA063}" presName="node" presStyleLbl="node1" presStyleIdx="1" presStyleCnt="3" custScaleX="134373" custScaleY="45478" custRadScaleRad="119815" custRadScaleInc="-13460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8221ACE-8C38-8148-A9DA-E7A3E61F8EB7}" type="pres">
      <dgm:prSet presAssocID="{1C8688A0-630D-C141-8025-0D18AE52C541}" presName="parTrans" presStyleLbl="bgSibTrans2D1" presStyleIdx="2" presStyleCnt="3" custLinFactNeighborX="9981" custLinFactNeighborY="-35894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en-US"/>
        </a:p>
      </dgm:t>
    </dgm:pt>
    <dgm:pt modelId="{EA2F3A51-BA30-044A-BD9F-871260EFDF81}" type="pres">
      <dgm:prSet presAssocID="{B166C637-4EB0-1D45-838D-0E3E48E0D774}" presName="node" presStyleLbl="node1" presStyleIdx="2" presStyleCnt="3" custScaleX="144999" custScaleY="45478" custRadScaleRad="125581" custRadScaleInc="-19563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</dgm:ptLst>
  <dgm:cxnLst>
    <dgm:cxn modelId="{CBCB2D8B-A778-4856-9734-6C3EC5A63DAF}" type="presOf" srcId="{B166C637-4EB0-1D45-838D-0E3E48E0D774}" destId="{EA2F3A51-BA30-044A-BD9F-871260EFDF81}" srcOrd="0" destOrd="0" presId="urn:microsoft.com/office/officeart/2005/8/layout/radial4"/>
    <dgm:cxn modelId="{DFAF2BA9-B84C-4F00-83C1-088241AA8B07}" type="presOf" srcId="{48E04BDC-E0BF-554B-BCAA-9FD0ED97CD60}" destId="{587D9414-EE9E-8141-B4D8-20409483C9D0}" srcOrd="0" destOrd="0" presId="urn:microsoft.com/office/officeart/2005/8/layout/radial4"/>
    <dgm:cxn modelId="{954505A7-791C-48AB-81A5-8265354D6DFA}" type="presOf" srcId="{EE8D1E67-6D01-6F43-8485-5DB63B9AA063}" destId="{86006CCF-E6DB-3C46-9765-C040E28C9B5D}" srcOrd="0" destOrd="0" presId="urn:microsoft.com/office/officeart/2005/8/layout/radial4"/>
    <dgm:cxn modelId="{689FA740-8DD6-4D26-84A1-A3AFD0D2ECB1}" type="presOf" srcId="{D8D59D72-D644-2941-97AF-CE179078FA1D}" destId="{B3059D21-3683-4E4F-BA25-F69F09265105}" srcOrd="0" destOrd="0" presId="urn:microsoft.com/office/officeart/2005/8/layout/radial4"/>
    <dgm:cxn modelId="{0393B66F-C64E-8740-8B1C-2F9BE2CC36FD}" srcId="{3836EAB8-B2E3-E643-B4F4-6F9E0E821078}" destId="{B166C637-4EB0-1D45-838D-0E3E48E0D774}" srcOrd="2" destOrd="0" parTransId="{1C8688A0-630D-C141-8025-0D18AE52C541}" sibTransId="{32007444-040C-9048-9D68-6BC718F1FDFD}"/>
    <dgm:cxn modelId="{2C094390-EE34-8343-B833-80AB35FE8EF7}" srcId="{3836EAB8-B2E3-E643-B4F4-6F9E0E821078}" destId="{23BB8227-2295-7942-9CE4-47E8B0B872A6}" srcOrd="0" destOrd="0" parTransId="{E90FB51E-0B36-DA4B-9FA8-30061C8DBF30}" sibTransId="{6E6BE5CD-5DB6-5847-B5B5-D9E896064265}"/>
    <dgm:cxn modelId="{024501AA-97E3-48D2-87E3-0D37EFE860DF}" type="presOf" srcId="{3836EAB8-B2E3-E643-B4F4-6F9E0E821078}" destId="{703B4102-8A04-0240-8B2D-377F0B823C5F}" srcOrd="0" destOrd="0" presId="urn:microsoft.com/office/officeart/2005/8/layout/radial4"/>
    <dgm:cxn modelId="{A4CD3F32-ACCF-4133-A4E3-127FE364B51B}" type="presOf" srcId="{1C8688A0-630D-C141-8025-0D18AE52C541}" destId="{A8221ACE-8C38-8148-A9DA-E7A3E61F8EB7}" srcOrd="0" destOrd="0" presId="urn:microsoft.com/office/officeart/2005/8/layout/radial4"/>
    <dgm:cxn modelId="{E104788B-2F30-4237-BBD3-B6308A310409}" type="presOf" srcId="{23BB8227-2295-7942-9CE4-47E8B0B872A6}" destId="{FADF3439-1111-8A47-A75A-64BD1B85130F}" srcOrd="0" destOrd="0" presId="urn:microsoft.com/office/officeart/2005/8/layout/radial4"/>
    <dgm:cxn modelId="{098D23EA-BA1F-284C-9CF0-6CFA75EB7512}" srcId="{3836EAB8-B2E3-E643-B4F4-6F9E0E821078}" destId="{EE8D1E67-6D01-6F43-8485-5DB63B9AA063}" srcOrd="1" destOrd="0" parTransId="{D8D59D72-D644-2941-97AF-CE179078FA1D}" sibTransId="{1043FC04-5FD5-5049-BBF1-E7A7BED77418}"/>
    <dgm:cxn modelId="{6008E815-D36B-7449-B932-47B865A80954}" srcId="{48E04BDC-E0BF-554B-BCAA-9FD0ED97CD60}" destId="{3836EAB8-B2E3-E643-B4F4-6F9E0E821078}" srcOrd="0" destOrd="0" parTransId="{EBC20B85-0CB3-3C4B-B2E3-68AD79466961}" sibTransId="{6A4FBB11-D4AA-484A-A576-560DD5349A71}"/>
    <dgm:cxn modelId="{C874A2C7-C7C9-4F7E-907B-794B4C64639E}" type="presOf" srcId="{E90FB51E-0B36-DA4B-9FA8-30061C8DBF30}" destId="{B03939EE-2AC9-CD4E-8914-FCB9E618014C}" srcOrd="0" destOrd="0" presId="urn:microsoft.com/office/officeart/2005/8/layout/radial4"/>
    <dgm:cxn modelId="{DFA410CD-A1E4-4F69-96A9-7A2AA3DBE4E1}" type="presParOf" srcId="{587D9414-EE9E-8141-B4D8-20409483C9D0}" destId="{703B4102-8A04-0240-8B2D-377F0B823C5F}" srcOrd="0" destOrd="0" presId="urn:microsoft.com/office/officeart/2005/8/layout/radial4"/>
    <dgm:cxn modelId="{7CD1B43E-434C-47EB-B5A7-95CF560FD090}" type="presParOf" srcId="{587D9414-EE9E-8141-B4D8-20409483C9D0}" destId="{B03939EE-2AC9-CD4E-8914-FCB9E618014C}" srcOrd="1" destOrd="0" presId="urn:microsoft.com/office/officeart/2005/8/layout/radial4"/>
    <dgm:cxn modelId="{1DF916FE-72E4-4418-B058-037650954E54}" type="presParOf" srcId="{587D9414-EE9E-8141-B4D8-20409483C9D0}" destId="{FADF3439-1111-8A47-A75A-64BD1B85130F}" srcOrd="2" destOrd="0" presId="urn:microsoft.com/office/officeart/2005/8/layout/radial4"/>
    <dgm:cxn modelId="{FF799457-D0B8-4423-90B1-437AEAD9A32B}" type="presParOf" srcId="{587D9414-EE9E-8141-B4D8-20409483C9D0}" destId="{B3059D21-3683-4E4F-BA25-F69F09265105}" srcOrd="3" destOrd="0" presId="urn:microsoft.com/office/officeart/2005/8/layout/radial4"/>
    <dgm:cxn modelId="{A1D545DA-CFD7-4469-9389-488A4680A7DD}" type="presParOf" srcId="{587D9414-EE9E-8141-B4D8-20409483C9D0}" destId="{86006CCF-E6DB-3C46-9765-C040E28C9B5D}" srcOrd="4" destOrd="0" presId="urn:microsoft.com/office/officeart/2005/8/layout/radial4"/>
    <dgm:cxn modelId="{530D8A1E-C44A-4737-87DF-1EB7498D670E}" type="presParOf" srcId="{587D9414-EE9E-8141-B4D8-20409483C9D0}" destId="{A8221ACE-8C38-8148-A9DA-E7A3E61F8EB7}" srcOrd="5" destOrd="0" presId="urn:microsoft.com/office/officeart/2005/8/layout/radial4"/>
    <dgm:cxn modelId="{428DA50F-E647-48A2-8238-EFF967CE0F18}" type="presParOf" srcId="{587D9414-EE9E-8141-B4D8-20409483C9D0}" destId="{EA2F3A51-BA30-044A-BD9F-871260EFDF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2584F-4E4F-435B-9A76-412F6100195E}" type="doc">
      <dgm:prSet loTypeId="urn:microsoft.com/office/officeart/2005/8/layout/process4" loCatId="process" qsTypeId="urn:microsoft.com/office/officeart/2005/8/quickstyle/3d8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26B3875-CDA6-4120-811F-62445CAACE0E}">
      <dgm:prSet phldrT="[Text]" custT="1"/>
      <dgm:spPr/>
      <dgm:t>
        <a:bodyPr/>
        <a:lstStyle/>
        <a:p>
          <a:r>
            <a:rPr lang="en-US" sz="2400" dirty="0" smtClean="0"/>
            <a:t>Authentication</a:t>
          </a:r>
          <a:endParaRPr lang="en-US" sz="2400" dirty="0"/>
        </a:p>
      </dgm:t>
    </dgm:pt>
    <dgm:pt modelId="{36BFC599-D08D-4842-9C8D-69B173826FA8}" type="parTrans" cxnId="{0AFC873B-2A0F-400E-B1EC-89D98E131DF5}">
      <dgm:prSet/>
      <dgm:spPr/>
      <dgm:t>
        <a:bodyPr/>
        <a:lstStyle/>
        <a:p>
          <a:endParaRPr lang="en-US" sz="2400"/>
        </a:p>
      </dgm:t>
    </dgm:pt>
    <dgm:pt modelId="{52110146-B76C-4A21-86DA-A1BC9995C9DB}" type="sibTrans" cxnId="{0AFC873B-2A0F-400E-B1EC-89D98E131DF5}">
      <dgm:prSet custT="1"/>
      <dgm:spPr/>
      <dgm:t>
        <a:bodyPr/>
        <a:lstStyle/>
        <a:p>
          <a:endParaRPr lang="en-US" sz="2400"/>
        </a:p>
      </dgm:t>
    </dgm:pt>
    <dgm:pt modelId="{50D5C4C2-F713-4E6F-A9E6-4F3337F745D1}">
      <dgm:prSet phldrT="[Text]" custT="1"/>
      <dgm:spPr/>
      <dgm:t>
        <a:bodyPr/>
        <a:lstStyle/>
        <a:p>
          <a:r>
            <a:rPr lang="en-US" sz="2400" dirty="0" smtClean="0"/>
            <a:t>Policy Enforcement</a:t>
          </a:r>
          <a:endParaRPr lang="en-US" sz="2400" dirty="0"/>
        </a:p>
      </dgm:t>
    </dgm:pt>
    <dgm:pt modelId="{FC355ED6-5475-4ADE-97A8-9FD4D6F19721}" type="parTrans" cxnId="{0B4318AC-351C-42F7-813B-CDEEB73856A6}">
      <dgm:prSet/>
      <dgm:spPr/>
      <dgm:t>
        <a:bodyPr/>
        <a:lstStyle/>
        <a:p>
          <a:endParaRPr lang="en-US" sz="2400"/>
        </a:p>
      </dgm:t>
    </dgm:pt>
    <dgm:pt modelId="{71FC646F-4473-405D-ADF6-2A485408376A}" type="sibTrans" cxnId="{0B4318AC-351C-42F7-813B-CDEEB73856A6}">
      <dgm:prSet/>
      <dgm:spPr/>
      <dgm:t>
        <a:bodyPr/>
        <a:lstStyle/>
        <a:p>
          <a:endParaRPr lang="en-US" sz="2400"/>
        </a:p>
      </dgm:t>
    </dgm:pt>
    <dgm:pt modelId="{6D850944-EEFA-427A-99D1-30E22F8AE688}">
      <dgm:prSet phldrT="[Text]" custT="1"/>
      <dgm:spPr/>
      <dgm:t>
        <a:bodyPr/>
        <a:lstStyle/>
        <a:p>
          <a:r>
            <a:rPr lang="en-US" sz="2400" dirty="0" smtClean="0"/>
            <a:t>Audit trail</a:t>
          </a:r>
          <a:endParaRPr lang="en-US" sz="2400" dirty="0"/>
        </a:p>
      </dgm:t>
    </dgm:pt>
    <dgm:pt modelId="{D02179F8-8EA9-41CF-AF53-6094F64C1AC4}" type="parTrans" cxnId="{A98D0032-5CB1-4BE4-B9C5-F0CFB6ECEE79}">
      <dgm:prSet/>
      <dgm:spPr/>
      <dgm:t>
        <a:bodyPr/>
        <a:lstStyle/>
        <a:p>
          <a:endParaRPr lang="en-US" sz="2400"/>
        </a:p>
      </dgm:t>
    </dgm:pt>
    <dgm:pt modelId="{AD7ED663-80A3-486A-9029-E2621E869890}" type="sibTrans" cxnId="{A98D0032-5CB1-4BE4-B9C5-F0CFB6ECEE79}">
      <dgm:prSet/>
      <dgm:spPr/>
      <dgm:t>
        <a:bodyPr/>
        <a:lstStyle/>
        <a:p>
          <a:endParaRPr lang="en-US" sz="2400"/>
        </a:p>
      </dgm:t>
    </dgm:pt>
    <dgm:pt modelId="{738129B2-F612-4EF5-8229-2EEB7FEDCF83}">
      <dgm:prSet phldrT="[Text]" custT="1"/>
      <dgm:spPr/>
      <dgm:t>
        <a:bodyPr/>
        <a:lstStyle/>
        <a:p>
          <a:r>
            <a:rPr lang="en-US" sz="2400" dirty="0" smtClean="0"/>
            <a:t>Role Derivation</a:t>
          </a:r>
          <a:endParaRPr lang="en-US" sz="2400" dirty="0"/>
        </a:p>
      </dgm:t>
    </dgm:pt>
    <dgm:pt modelId="{7DAB2554-AFAC-4263-96F0-C76DB2FE47A8}" type="parTrans" cxnId="{14795481-8960-48FF-A082-8F7C57EA5D59}">
      <dgm:prSet/>
      <dgm:spPr/>
      <dgm:t>
        <a:bodyPr/>
        <a:lstStyle/>
        <a:p>
          <a:endParaRPr lang="en-US" sz="2400"/>
        </a:p>
      </dgm:t>
    </dgm:pt>
    <dgm:pt modelId="{9184C13A-C576-4CF4-BBC1-2EF3279E61B9}" type="sibTrans" cxnId="{14795481-8960-48FF-A082-8F7C57EA5D59}">
      <dgm:prSet custT="1"/>
      <dgm:spPr/>
      <dgm:t>
        <a:bodyPr/>
        <a:lstStyle/>
        <a:p>
          <a:endParaRPr lang="en-US" sz="2400"/>
        </a:p>
      </dgm:t>
    </dgm:pt>
    <dgm:pt modelId="{6772FC2D-3090-4E6B-9039-5BF1731F698A}">
      <dgm:prSet phldrT="[Text]" custT="1"/>
      <dgm:spPr/>
      <dgm:t>
        <a:bodyPr/>
        <a:lstStyle/>
        <a:p>
          <a:r>
            <a:rPr lang="en-US" sz="2400" dirty="0" smtClean="0"/>
            <a:t>UTM  &amp; Rogue Threat Detection</a:t>
          </a:r>
          <a:endParaRPr lang="en-US" sz="2400" dirty="0"/>
        </a:p>
      </dgm:t>
    </dgm:pt>
    <dgm:pt modelId="{9D068C4A-1EFE-4DBA-85E4-9D15B2D2727B}" type="parTrans" cxnId="{EFA62188-4E04-473A-8B7C-A68CBF87908D}">
      <dgm:prSet/>
      <dgm:spPr/>
      <dgm:t>
        <a:bodyPr/>
        <a:lstStyle/>
        <a:p>
          <a:endParaRPr lang="en-US" sz="2400"/>
        </a:p>
      </dgm:t>
    </dgm:pt>
    <dgm:pt modelId="{912CA581-0254-4018-B9F5-6CC1139AC0BF}" type="sibTrans" cxnId="{EFA62188-4E04-473A-8B7C-A68CBF87908D}">
      <dgm:prSet custT="1"/>
      <dgm:spPr/>
      <dgm:t>
        <a:bodyPr/>
        <a:lstStyle/>
        <a:p>
          <a:endParaRPr lang="en-US" sz="2400"/>
        </a:p>
      </dgm:t>
    </dgm:pt>
    <dgm:pt modelId="{229F117A-EAD9-4EE6-84EA-10D6144904FF}">
      <dgm:prSet phldrT="[Text]" custT="1"/>
      <dgm:spPr/>
      <dgm:t>
        <a:bodyPr/>
        <a:lstStyle/>
        <a:p>
          <a:r>
            <a:rPr lang="en-US" sz="2400" dirty="0" smtClean="0"/>
            <a:t>Visibility at L7+</a:t>
          </a:r>
          <a:endParaRPr lang="en-US" sz="2400" dirty="0"/>
        </a:p>
      </dgm:t>
    </dgm:pt>
    <dgm:pt modelId="{509125C9-B76C-465F-A92B-441FBA930607}" type="parTrans" cxnId="{35483FA1-B1A8-4DAD-8683-C513719F12C7}">
      <dgm:prSet/>
      <dgm:spPr/>
      <dgm:t>
        <a:bodyPr/>
        <a:lstStyle/>
        <a:p>
          <a:endParaRPr lang="en-US" sz="2400"/>
        </a:p>
      </dgm:t>
    </dgm:pt>
    <dgm:pt modelId="{04EB2191-DF25-45F4-B8A1-13775D21E609}" type="sibTrans" cxnId="{35483FA1-B1A8-4DAD-8683-C513719F12C7}">
      <dgm:prSet custT="1"/>
      <dgm:spPr/>
      <dgm:t>
        <a:bodyPr/>
        <a:lstStyle/>
        <a:p>
          <a:endParaRPr lang="en-US" sz="2400"/>
        </a:p>
      </dgm:t>
    </dgm:pt>
    <dgm:pt modelId="{C0313015-9FE3-4741-AEB9-36FAEAF381CF}">
      <dgm:prSet phldrT="[Text]" custT="1"/>
      <dgm:spPr/>
      <dgm:t>
        <a:bodyPr/>
        <a:lstStyle/>
        <a:p>
          <a:r>
            <a:rPr lang="en-US" sz="2400" dirty="0" smtClean="0"/>
            <a:t>User/Application Rate-limiting</a:t>
          </a:r>
          <a:endParaRPr lang="en-US" sz="2400" dirty="0"/>
        </a:p>
      </dgm:t>
    </dgm:pt>
    <dgm:pt modelId="{D9DF272D-6DB1-4243-AE8B-8B816253EFD0}" type="parTrans" cxnId="{C99CA2B7-CCB7-44B5-B4A7-74BC71842F5D}">
      <dgm:prSet/>
      <dgm:spPr/>
      <dgm:t>
        <a:bodyPr/>
        <a:lstStyle/>
        <a:p>
          <a:endParaRPr lang="en-US" sz="2400"/>
        </a:p>
      </dgm:t>
    </dgm:pt>
    <dgm:pt modelId="{15467B34-C8B6-4F2B-8C2D-B4EF583F059F}" type="sibTrans" cxnId="{C99CA2B7-CCB7-44B5-B4A7-74BC71842F5D}">
      <dgm:prSet/>
      <dgm:spPr/>
      <dgm:t>
        <a:bodyPr/>
        <a:lstStyle/>
        <a:p>
          <a:endParaRPr lang="en-US" sz="2400"/>
        </a:p>
      </dgm:t>
    </dgm:pt>
    <dgm:pt modelId="{11A0D5C2-87AA-4A7A-83D1-14EBCDCA187B}" type="pres">
      <dgm:prSet presAssocID="{DFB2584F-4E4F-435B-9A76-412F610019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3B4CEA-D32E-4089-95AA-ABACB8D34BED}" type="pres">
      <dgm:prSet presAssocID="{6D850944-EEFA-427A-99D1-30E22F8AE688}" presName="boxAndChildren" presStyleCnt="0"/>
      <dgm:spPr/>
    </dgm:pt>
    <dgm:pt modelId="{840863AE-6DF4-420D-BC94-30F3AD0D9A5D}" type="pres">
      <dgm:prSet presAssocID="{6D850944-EEFA-427A-99D1-30E22F8AE688}" presName="parentTextBox" presStyleLbl="node1" presStyleIdx="0" presStyleCnt="7"/>
      <dgm:spPr/>
      <dgm:t>
        <a:bodyPr/>
        <a:lstStyle/>
        <a:p>
          <a:endParaRPr lang="en-US"/>
        </a:p>
      </dgm:t>
    </dgm:pt>
    <dgm:pt modelId="{3BDCFE7C-3C96-4556-992C-34D49693E124}" type="pres">
      <dgm:prSet presAssocID="{15467B34-C8B6-4F2B-8C2D-B4EF583F059F}" presName="sp" presStyleCnt="0"/>
      <dgm:spPr/>
    </dgm:pt>
    <dgm:pt modelId="{8AD2B6EB-8BEA-4941-957A-722ACABE7140}" type="pres">
      <dgm:prSet presAssocID="{C0313015-9FE3-4741-AEB9-36FAEAF381CF}" presName="arrowAndChildren" presStyleCnt="0"/>
      <dgm:spPr/>
    </dgm:pt>
    <dgm:pt modelId="{E91C05EE-1C51-4D31-96B9-AB7DD144D71A}" type="pres">
      <dgm:prSet presAssocID="{C0313015-9FE3-4741-AEB9-36FAEAF381CF}" presName="parentTextArrow" presStyleLbl="node1" presStyleIdx="1" presStyleCnt="7"/>
      <dgm:spPr/>
      <dgm:t>
        <a:bodyPr/>
        <a:lstStyle/>
        <a:p>
          <a:endParaRPr lang="en-US"/>
        </a:p>
      </dgm:t>
    </dgm:pt>
    <dgm:pt modelId="{71E9CE37-185A-482F-A86E-0AFDE4831614}" type="pres">
      <dgm:prSet presAssocID="{71FC646F-4473-405D-ADF6-2A485408376A}" presName="sp" presStyleCnt="0"/>
      <dgm:spPr/>
    </dgm:pt>
    <dgm:pt modelId="{1FEEE427-FB5C-44D1-AAA9-02B8EAC9954B}" type="pres">
      <dgm:prSet presAssocID="{50D5C4C2-F713-4E6F-A9E6-4F3337F745D1}" presName="arrowAndChildren" presStyleCnt="0"/>
      <dgm:spPr/>
    </dgm:pt>
    <dgm:pt modelId="{0788C44F-E736-44A8-BFD5-6137C1C8D0A6}" type="pres">
      <dgm:prSet presAssocID="{50D5C4C2-F713-4E6F-A9E6-4F3337F745D1}" presName="parentTextArrow" presStyleLbl="node1" presStyleIdx="2" presStyleCnt="7"/>
      <dgm:spPr/>
      <dgm:t>
        <a:bodyPr/>
        <a:lstStyle/>
        <a:p>
          <a:endParaRPr lang="en-US"/>
        </a:p>
      </dgm:t>
    </dgm:pt>
    <dgm:pt modelId="{A453ADDE-0B3F-4CE9-9D8F-EBCDB040FEBC}" type="pres">
      <dgm:prSet presAssocID="{04EB2191-DF25-45F4-B8A1-13775D21E609}" presName="sp" presStyleCnt="0"/>
      <dgm:spPr/>
    </dgm:pt>
    <dgm:pt modelId="{A17338C9-C735-42F6-BB45-E491B41DE5B3}" type="pres">
      <dgm:prSet presAssocID="{229F117A-EAD9-4EE6-84EA-10D6144904FF}" presName="arrowAndChildren" presStyleCnt="0"/>
      <dgm:spPr/>
    </dgm:pt>
    <dgm:pt modelId="{972027C5-83FB-425E-86E0-BC818A02F7F0}" type="pres">
      <dgm:prSet presAssocID="{229F117A-EAD9-4EE6-84EA-10D6144904FF}" presName="parentTextArrow" presStyleLbl="node1" presStyleIdx="3" presStyleCnt="7"/>
      <dgm:spPr/>
      <dgm:t>
        <a:bodyPr/>
        <a:lstStyle/>
        <a:p>
          <a:endParaRPr lang="en-US"/>
        </a:p>
      </dgm:t>
    </dgm:pt>
    <dgm:pt modelId="{52439836-3839-4488-B60B-1035F2CAAD60}" type="pres">
      <dgm:prSet presAssocID="{912CA581-0254-4018-B9F5-6CC1139AC0BF}" presName="sp" presStyleCnt="0"/>
      <dgm:spPr/>
    </dgm:pt>
    <dgm:pt modelId="{5EAC1D86-F9BB-47C0-8728-7B4912B471AC}" type="pres">
      <dgm:prSet presAssocID="{6772FC2D-3090-4E6B-9039-5BF1731F698A}" presName="arrowAndChildren" presStyleCnt="0"/>
      <dgm:spPr/>
    </dgm:pt>
    <dgm:pt modelId="{D45FAE5B-595B-4DEB-AED7-5A8B31CE661F}" type="pres">
      <dgm:prSet presAssocID="{6772FC2D-3090-4E6B-9039-5BF1731F698A}" presName="parentTextArrow" presStyleLbl="node1" presStyleIdx="4" presStyleCnt="7"/>
      <dgm:spPr/>
      <dgm:t>
        <a:bodyPr/>
        <a:lstStyle/>
        <a:p>
          <a:endParaRPr lang="en-US"/>
        </a:p>
      </dgm:t>
    </dgm:pt>
    <dgm:pt modelId="{9820BD9B-6408-4CFA-8C7D-B52D4366C189}" type="pres">
      <dgm:prSet presAssocID="{9184C13A-C576-4CF4-BBC1-2EF3279E61B9}" presName="sp" presStyleCnt="0"/>
      <dgm:spPr/>
    </dgm:pt>
    <dgm:pt modelId="{7D632584-228F-4E07-8ADE-0E4D381FB51F}" type="pres">
      <dgm:prSet presAssocID="{738129B2-F612-4EF5-8229-2EEB7FEDCF83}" presName="arrowAndChildren" presStyleCnt="0"/>
      <dgm:spPr/>
    </dgm:pt>
    <dgm:pt modelId="{6E936A12-1220-489A-8A73-6664EE97F7A9}" type="pres">
      <dgm:prSet presAssocID="{738129B2-F612-4EF5-8229-2EEB7FEDCF83}" presName="parentTextArrow" presStyleLbl="node1" presStyleIdx="5" presStyleCnt="7"/>
      <dgm:spPr/>
      <dgm:t>
        <a:bodyPr/>
        <a:lstStyle/>
        <a:p>
          <a:endParaRPr lang="en-US"/>
        </a:p>
      </dgm:t>
    </dgm:pt>
    <dgm:pt modelId="{12BCC69C-71F6-47F7-8A09-10B9AA9564BC}" type="pres">
      <dgm:prSet presAssocID="{52110146-B76C-4A21-86DA-A1BC9995C9DB}" presName="sp" presStyleCnt="0"/>
      <dgm:spPr/>
    </dgm:pt>
    <dgm:pt modelId="{9C2D3CC8-CD96-4EE7-BB5E-1B62D0588885}" type="pres">
      <dgm:prSet presAssocID="{126B3875-CDA6-4120-811F-62445CAACE0E}" presName="arrowAndChildren" presStyleCnt="0"/>
      <dgm:spPr/>
    </dgm:pt>
    <dgm:pt modelId="{61A41DC5-E298-43A2-9D1B-619CB30E379E}" type="pres">
      <dgm:prSet presAssocID="{126B3875-CDA6-4120-811F-62445CAACE0E}" presName="parentTextArrow" presStyleLbl="node1" presStyleIdx="6" presStyleCnt="7"/>
      <dgm:spPr/>
      <dgm:t>
        <a:bodyPr/>
        <a:lstStyle/>
        <a:p>
          <a:endParaRPr lang="en-US"/>
        </a:p>
      </dgm:t>
    </dgm:pt>
  </dgm:ptLst>
  <dgm:cxnLst>
    <dgm:cxn modelId="{51125C74-0AED-49E2-85F3-2220114534C3}" type="presOf" srcId="{DFB2584F-4E4F-435B-9A76-412F6100195E}" destId="{11A0D5C2-87AA-4A7A-83D1-14EBCDCA187B}" srcOrd="0" destOrd="0" presId="urn:microsoft.com/office/officeart/2005/8/layout/process4"/>
    <dgm:cxn modelId="{0B4318AC-351C-42F7-813B-CDEEB73856A6}" srcId="{DFB2584F-4E4F-435B-9A76-412F6100195E}" destId="{50D5C4C2-F713-4E6F-A9E6-4F3337F745D1}" srcOrd="4" destOrd="0" parTransId="{FC355ED6-5475-4ADE-97A8-9FD4D6F19721}" sibTransId="{71FC646F-4473-405D-ADF6-2A485408376A}"/>
    <dgm:cxn modelId="{6E2E145F-93E6-4724-B68F-6BF346AA6740}" type="presOf" srcId="{50D5C4C2-F713-4E6F-A9E6-4F3337F745D1}" destId="{0788C44F-E736-44A8-BFD5-6137C1C8D0A6}" srcOrd="0" destOrd="0" presId="urn:microsoft.com/office/officeart/2005/8/layout/process4"/>
    <dgm:cxn modelId="{2C68FB0D-6694-45F4-9CAB-195EEAE7502C}" type="presOf" srcId="{6772FC2D-3090-4E6B-9039-5BF1731F698A}" destId="{D45FAE5B-595B-4DEB-AED7-5A8B31CE661F}" srcOrd="0" destOrd="0" presId="urn:microsoft.com/office/officeart/2005/8/layout/process4"/>
    <dgm:cxn modelId="{1344A3D4-6265-42B6-8F4F-8857EECF9344}" type="presOf" srcId="{C0313015-9FE3-4741-AEB9-36FAEAF381CF}" destId="{E91C05EE-1C51-4D31-96B9-AB7DD144D71A}" srcOrd="0" destOrd="0" presId="urn:microsoft.com/office/officeart/2005/8/layout/process4"/>
    <dgm:cxn modelId="{0D064A1D-3E8E-4243-A360-91BBF61B9BF9}" type="presOf" srcId="{6D850944-EEFA-427A-99D1-30E22F8AE688}" destId="{840863AE-6DF4-420D-BC94-30F3AD0D9A5D}" srcOrd="0" destOrd="0" presId="urn:microsoft.com/office/officeart/2005/8/layout/process4"/>
    <dgm:cxn modelId="{7E6AF717-C5C8-49B9-89C2-91E11546C3F4}" type="presOf" srcId="{229F117A-EAD9-4EE6-84EA-10D6144904FF}" destId="{972027C5-83FB-425E-86E0-BC818A02F7F0}" srcOrd="0" destOrd="0" presId="urn:microsoft.com/office/officeart/2005/8/layout/process4"/>
    <dgm:cxn modelId="{CED30DFC-FBFB-4867-94C4-AD572CE95695}" type="presOf" srcId="{738129B2-F612-4EF5-8229-2EEB7FEDCF83}" destId="{6E936A12-1220-489A-8A73-6664EE97F7A9}" srcOrd="0" destOrd="0" presId="urn:microsoft.com/office/officeart/2005/8/layout/process4"/>
    <dgm:cxn modelId="{EFA62188-4E04-473A-8B7C-A68CBF87908D}" srcId="{DFB2584F-4E4F-435B-9A76-412F6100195E}" destId="{6772FC2D-3090-4E6B-9039-5BF1731F698A}" srcOrd="2" destOrd="0" parTransId="{9D068C4A-1EFE-4DBA-85E4-9D15B2D2727B}" sibTransId="{912CA581-0254-4018-B9F5-6CC1139AC0BF}"/>
    <dgm:cxn modelId="{14795481-8960-48FF-A082-8F7C57EA5D59}" srcId="{DFB2584F-4E4F-435B-9A76-412F6100195E}" destId="{738129B2-F612-4EF5-8229-2EEB7FEDCF83}" srcOrd="1" destOrd="0" parTransId="{7DAB2554-AFAC-4263-96F0-C76DB2FE47A8}" sibTransId="{9184C13A-C576-4CF4-BBC1-2EF3279E61B9}"/>
    <dgm:cxn modelId="{35483FA1-B1A8-4DAD-8683-C513719F12C7}" srcId="{DFB2584F-4E4F-435B-9A76-412F6100195E}" destId="{229F117A-EAD9-4EE6-84EA-10D6144904FF}" srcOrd="3" destOrd="0" parTransId="{509125C9-B76C-465F-A92B-441FBA930607}" sibTransId="{04EB2191-DF25-45F4-B8A1-13775D21E609}"/>
    <dgm:cxn modelId="{0AFC873B-2A0F-400E-B1EC-89D98E131DF5}" srcId="{DFB2584F-4E4F-435B-9A76-412F6100195E}" destId="{126B3875-CDA6-4120-811F-62445CAACE0E}" srcOrd="0" destOrd="0" parTransId="{36BFC599-D08D-4842-9C8D-69B173826FA8}" sibTransId="{52110146-B76C-4A21-86DA-A1BC9995C9DB}"/>
    <dgm:cxn modelId="{87CEA33A-D2F2-4CBF-885D-9FBAA8005AC6}" type="presOf" srcId="{126B3875-CDA6-4120-811F-62445CAACE0E}" destId="{61A41DC5-E298-43A2-9D1B-619CB30E379E}" srcOrd="0" destOrd="0" presId="urn:microsoft.com/office/officeart/2005/8/layout/process4"/>
    <dgm:cxn modelId="{C99CA2B7-CCB7-44B5-B4A7-74BC71842F5D}" srcId="{DFB2584F-4E4F-435B-9A76-412F6100195E}" destId="{C0313015-9FE3-4741-AEB9-36FAEAF381CF}" srcOrd="5" destOrd="0" parTransId="{D9DF272D-6DB1-4243-AE8B-8B816253EFD0}" sibTransId="{15467B34-C8B6-4F2B-8C2D-B4EF583F059F}"/>
    <dgm:cxn modelId="{A98D0032-5CB1-4BE4-B9C5-F0CFB6ECEE79}" srcId="{DFB2584F-4E4F-435B-9A76-412F6100195E}" destId="{6D850944-EEFA-427A-99D1-30E22F8AE688}" srcOrd="6" destOrd="0" parTransId="{D02179F8-8EA9-41CF-AF53-6094F64C1AC4}" sibTransId="{AD7ED663-80A3-486A-9029-E2621E869890}"/>
    <dgm:cxn modelId="{A48BF987-3990-4A57-9ECE-2B2E2973D66F}" type="presParOf" srcId="{11A0D5C2-87AA-4A7A-83D1-14EBCDCA187B}" destId="{1D3B4CEA-D32E-4089-95AA-ABACB8D34BED}" srcOrd="0" destOrd="0" presId="urn:microsoft.com/office/officeart/2005/8/layout/process4"/>
    <dgm:cxn modelId="{A98331D2-7D83-4665-B456-9DBF6EA58520}" type="presParOf" srcId="{1D3B4CEA-D32E-4089-95AA-ABACB8D34BED}" destId="{840863AE-6DF4-420D-BC94-30F3AD0D9A5D}" srcOrd="0" destOrd="0" presId="urn:microsoft.com/office/officeart/2005/8/layout/process4"/>
    <dgm:cxn modelId="{14C7623C-4BAA-4A13-8051-5527277CA023}" type="presParOf" srcId="{11A0D5C2-87AA-4A7A-83D1-14EBCDCA187B}" destId="{3BDCFE7C-3C96-4556-992C-34D49693E124}" srcOrd="1" destOrd="0" presId="urn:microsoft.com/office/officeart/2005/8/layout/process4"/>
    <dgm:cxn modelId="{413F1132-0019-4FBD-9792-475FBB1350D2}" type="presParOf" srcId="{11A0D5C2-87AA-4A7A-83D1-14EBCDCA187B}" destId="{8AD2B6EB-8BEA-4941-957A-722ACABE7140}" srcOrd="2" destOrd="0" presId="urn:microsoft.com/office/officeart/2005/8/layout/process4"/>
    <dgm:cxn modelId="{530AE878-F77C-412C-9A04-4296854BBF50}" type="presParOf" srcId="{8AD2B6EB-8BEA-4941-957A-722ACABE7140}" destId="{E91C05EE-1C51-4D31-96B9-AB7DD144D71A}" srcOrd="0" destOrd="0" presId="urn:microsoft.com/office/officeart/2005/8/layout/process4"/>
    <dgm:cxn modelId="{23AD848C-2BE5-4794-BFB7-099E7377EC0B}" type="presParOf" srcId="{11A0D5C2-87AA-4A7A-83D1-14EBCDCA187B}" destId="{71E9CE37-185A-482F-A86E-0AFDE4831614}" srcOrd="3" destOrd="0" presId="urn:microsoft.com/office/officeart/2005/8/layout/process4"/>
    <dgm:cxn modelId="{ABA1A092-F693-4818-A5F7-003228EA049B}" type="presParOf" srcId="{11A0D5C2-87AA-4A7A-83D1-14EBCDCA187B}" destId="{1FEEE427-FB5C-44D1-AAA9-02B8EAC9954B}" srcOrd="4" destOrd="0" presId="urn:microsoft.com/office/officeart/2005/8/layout/process4"/>
    <dgm:cxn modelId="{D9D39248-7874-4708-8A3D-2A77610F7A78}" type="presParOf" srcId="{1FEEE427-FB5C-44D1-AAA9-02B8EAC9954B}" destId="{0788C44F-E736-44A8-BFD5-6137C1C8D0A6}" srcOrd="0" destOrd="0" presId="urn:microsoft.com/office/officeart/2005/8/layout/process4"/>
    <dgm:cxn modelId="{45B3378F-BB30-4C0C-BA2C-C7EECA16B387}" type="presParOf" srcId="{11A0D5C2-87AA-4A7A-83D1-14EBCDCA187B}" destId="{A453ADDE-0B3F-4CE9-9D8F-EBCDB040FEBC}" srcOrd="5" destOrd="0" presId="urn:microsoft.com/office/officeart/2005/8/layout/process4"/>
    <dgm:cxn modelId="{82B2EE04-F4CD-4727-8A16-95DC86AB11BE}" type="presParOf" srcId="{11A0D5C2-87AA-4A7A-83D1-14EBCDCA187B}" destId="{A17338C9-C735-42F6-BB45-E491B41DE5B3}" srcOrd="6" destOrd="0" presId="urn:microsoft.com/office/officeart/2005/8/layout/process4"/>
    <dgm:cxn modelId="{707B0D43-C4A8-41DA-991E-A227B4D7E1BE}" type="presParOf" srcId="{A17338C9-C735-42F6-BB45-E491B41DE5B3}" destId="{972027C5-83FB-425E-86E0-BC818A02F7F0}" srcOrd="0" destOrd="0" presId="urn:microsoft.com/office/officeart/2005/8/layout/process4"/>
    <dgm:cxn modelId="{2DE239B8-682C-4CB3-9CE2-D68BD20ABD5B}" type="presParOf" srcId="{11A0D5C2-87AA-4A7A-83D1-14EBCDCA187B}" destId="{52439836-3839-4488-B60B-1035F2CAAD60}" srcOrd="7" destOrd="0" presId="urn:microsoft.com/office/officeart/2005/8/layout/process4"/>
    <dgm:cxn modelId="{2D6623E2-F6FE-4966-875A-E69C01F47630}" type="presParOf" srcId="{11A0D5C2-87AA-4A7A-83D1-14EBCDCA187B}" destId="{5EAC1D86-F9BB-47C0-8728-7B4912B471AC}" srcOrd="8" destOrd="0" presId="urn:microsoft.com/office/officeart/2005/8/layout/process4"/>
    <dgm:cxn modelId="{055D1914-31F6-4E17-96A1-790D3E990231}" type="presParOf" srcId="{5EAC1D86-F9BB-47C0-8728-7B4912B471AC}" destId="{D45FAE5B-595B-4DEB-AED7-5A8B31CE661F}" srcOrd="0" destOrd="0" presId="urn:microsoft.com/office/officeart/2005/8/layout/process4"/>
    <dgm:cxn modelId="{D2391CE0-074B-424C-B17F-B3A9934109BB}" type="presParOf" srcId="{11A0D5C2-87AA-4A7A-83D1-14EBCDCA187B}" destId="{9820BD9B-6408-4CFA-8C7D-B52D4366C189}" srcOrd="9" destOrd="0" presId="urn:microsoft.com/office/officeart/2005/8/layout/process4"/>
    <dgm:cxn modelId="{8E36DF6C-425D-4455-8382-16F4E43F7B84}" type="presParOf" srcId="{11A0D5C2-87AA-4A7A-83D1-14EBCDCA187B}" destId="{7D632584-228F-4E07-8ADE-0E4D381FB51F}" srcOrd="10" destOrd="0" presId="urn:microsoft.com/office/officeart/2005/8/layout/process4"/>
    <dgm:cxn modelId="{08785285-EBED-4714-9950-9C4DFDFC1039}" type="presParOf" srcId="{7D632584-228F-4E07-8ADE-0E4D381FB51F}" destId="{6E936A12-1220-489A-8A73-6664EE97F7A9}" srcOrd="0" destOrd="0" presId="urn:microsoft.com/office/officeart/2005/8/layout/process4"/>
    <dgm:cxn modelId="{296C53DF-2A89-40DA-BAF9-1CED8D68FC49}" type="presParOf" srcId="{11A0D5C2-87AA-4A7A-83D1-14EBCDCA187B}" destId="{12BCC69C-71F6-47F7-8A09-10B9AA9564BC}" srcOrd="11" destOrd="0" presId="urn:microsoft.com/office/officeart/2005/8/layout/process4"/>
    <dgm:cxn modelId="{0892B44A-E96B-4B1D-A62E-6458DC050088}" type="presParOf" srcId="{11A0D5C2-87AA-4A7A-83D1-14EBCDCA187B}" destId="{9C2D3CC8-CD96-4EE7-BB5E-1B62D0588885}" srcOrd="12" destOrd="0" presId="urn:microsoft.com/office/officeart/2005/8/layout/process4"/>
    <dgm:cxn modelId="{0DF77905-B034-4AA0-81CE-12FD59BD0419}" type="presParOf" srcId="{9C2D3CC8-CD96-4EE7-BB5E-1B62D0588885}" destId="{61A41DC5-E298-43A2-9D1B-619CB30E379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055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905625" y="9077325"/>
            <a:ext cx="93663" cy="200025"/>
          </a:xfrm>
          <a:noFill/>
        </p:spPr>
        <p:txBody>
          <a:bodyPr/>
          <a:lstStyle/>
          <a:p>
            <a:pPr defTabSz="976313"/>
            <a:fld id="{4F8DBE9F-AA8C-4AA8-9620-9A588DAF3C12}" type="slidenum">
              <a:rPr lang="en-US">
                <a:cs typeface="Arial" pitchFamily="34" charset="0"/>
              </a:rPr>
              <a:pPr defTabSz="976313"/>
              <a:t>1</a:t>
            </a:fld>
            <a:endParaRPr lang="en-US" dirty="0">
              <a:cs typeface="Arial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723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IS A KEY DIFFERENTIATOR FOR THE FORTINET WIRELESS SOLUTION VERSUS COMPETITOR SOLUTIONS.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000" kern="1200" dirty="0" smtClean="0">
              <a:solidFill>
                <a:schemeClr val="tx1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Competitor</a:t>
            </a:r>
            <a:r>
              <a:rPr lang="en-US" sz="1000" kern="1200" baseline="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solutions require different appliances and consoles to manage wireless versus wired users, leading to management overhead and ultimately an increased wireless LAN TCO.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000" kern="1200" dirty="0" smtClean="0">
              <a:solidFill>
                <a:schemeClr val="tx1"/>
              </a:solidFill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biggest advantage of embedding the wireless controller in the FortiGate is that each SSID appears as a virtual interface in the FortiGate GUI.  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allows you to secure</a:t>
            </a:r>
            <a:r>
              <a:rPr lang="en-US" baseline="0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and control both the wired and wireless network from a single interface.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also allows you to apply a consistent security policy to all users and devices, regardless of whether they connect via the wired, wireless or VPN connections.</a:t>
            </a:r>
            <a:endParaRPr lang="en-US" dirty="0" smtClean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2363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307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3038" marR="0" indent="-173038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D373E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Allow organization to embrace BYOD environment securely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Identifies device type to add into contextual information for better visibility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1000" kern="0" dirty="0" smtClean="0">
                <a:solidFill>
                  <a:srgbClr val="1B232A"/>
                </a:solidFill>
                <a:latin typeface="Arial Narrow"/>
                <a:ea typeface="ＭＳ Ｐゴシック" charset="0"/>
                <a:cs typeface="ＭＳ Ｐゴシック" charset="0"/>
              </a:rPr>
              <a:t>Enforce policies based on device types or devices</a:t>
            </a:r>
          </a:p>
          <a:p>
            <a:pPr marL="173038" indent="-173038" eaLnBrk="0" hangingPunct="0">
              <a:spcBef>
                <a:spcPct val="20000"/>
              </a:spcBef>
              <a:buClr>
                <a:srgbClr val="2D373E"/>
              </a:buClr>
              <a:buSzPct val="100000"/>
              <a:buFont typeface="Arial" pitchFamily="34" charset="0"/>
              <a:buChar char="•"/>
              <a:defRPr/>
            </a:pPr>
            <a:endParaRPr lang="en-US" sz="1000" kern="0" dirty="0" smtClean="0">
              <a:solidFill>
                <a:srgbClr val="1B232A"/>
              </a:solidFill>
              <a:latin typeface="Arial Narrow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280" indent="-171280" defTabSz="905115">
              <a:spcBef>
                <a:spcPct val="20000"/>
              </a:spcBef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172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272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Captive portal runs from the </a:t>
            </a:r>
            <a:r>
              <a:rPr lang="en-US" dirty="0" err="1" smtClean="0"/>
              <a:t>FortiGate</a:t>
            </a:r>
            <a:r>
              <a:rPr lang="en-US" dirty="0" smtClean="0"/>
              <a:t> and is</a:t>
            </a:r>
            <a:r>
              <a:rPr lang="en-US" baseline="0" dirty="0" smtClean="0"/>
              <a:t> standard HTML.  This can be customized live, without any user impact.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cases: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Connecting buildings in a campus (or across the street) without needing to dig trench</a:t>
            </a:r>
            <a:r>
              <a:rPr lang="en-US" baseline="0" dirty="0" smtClean="0"/>
              <a:t> and lay fiber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Connecting a network in a harbor to docked ships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The </a:t>
            </a:r>
            <a:r>
              <a:rPr lang="en-US" dirty="0" err="1" smtClean="0">
                <a:ea typeface="MS PGothic" pitchFamily="34" charset="-128"/>
                <a:cs typeface="MS PGothic" pitchFamily="34" charset="-128"/>
              </a:rPr>
              <a:t>FortiPlanner</a:t>
            </a:r>
            <a:r>
              <a:rPr lang="en-US" dirty="0" smtClean="0">
                <a:ea typeface="MS PGothic" pitchFamily="34" charset="-128"/>
                <a:cs typeface="MS PGothic" pitchFamily="34" charset="-128"/>
              </a:rPr>
              <a:t> tool shows predicted signal strength in a coverage area. </a:t>
            </a:r>
          </a:p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You start with a floor plan</a:t>
            </a:r>
            <a:r>
              <a:rPr lang="en-US" baseline="0" dirty="0" smtClean="0">
                <a:ea typeface="MS PGothic" pitchFamily="34" charset="-128"/>
                <a:cs typeface="MS PGothic" pitchFamily="34" charset="-128"/>
              </a:rPr>
              <a:t> and are able to place walls and other structures onto the plan.</a:t>
            </a:r>
            <a:endParaRPr lang="en-US" dirty="0" smtClean="0">
              <a:ea typeface="MS PGothic" pitchFamily="34" charset="-128"/>
              <a:cs typeface="MS PGothic" pitchFamily="34" charset="-128"/>
            </a:endParaRPr>
          </a:p>
          <a:p>
            <a:pPr defTabSz="914266">
              <a:defRPr/>
            </a:pPr>
            <a:r>
              <a:rPr lang="en-US" dirty="0" smtClean="0">
                <a:ea typeface="MS PGothic" pitchFamily="34" charset="-128"/>
                <a:cs typeface="MS PGothic" pitchFamily="34" charset="-128"/>
              </a:rPr>
              <a:t>This allows you to try out different AP placements to predict coverage and signal strength, prior to installation on the premises.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57A878-5E30-1745-93A6-AD43CCD7ED4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31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Fortinet delivers more</a:t>
            </a:r>
            <a:r>
              <a:rPr lang="en-US" baseline="0" dirty="0" smtClean="0"/>
              <a:t> than just point solutions, we deliver a complete Network Security Platform. </a:t>
            </a:r>
          </a:p>
          <a:p>
            <a:r>
              <a:rPr lang="en-US" baseline="0" dirty="0" smtClean="0"/>
              <a:t>FortiGate is a High Performance integrated Network Security Platform which consists of 4 key elements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FortiGuard provides advanced threat protection via cloud updates</a:t>
            </a:r>
          </a:p>
          <a:p>
            <a:r>
              <a:rPr lang="en-US" baseline="0" dirty="0" err="1" smtClean="0"/>
              <a:t>FortiASIC</a:t>
            </a:r>
            <a:r>
              <a:rPr lang="en-US" baseline="0" dirty="0" smtClean="0"/>
              <a:t> allows Networking and Security function to run with causing any bottlenecks</a:t>
            </a:r>
          </a:p>
          <a:p>
            <a:r>
              <a:rPr lang="en-US" baseline="0" dirty="0" err="1" smtClean="0"/>
              <a:t>FortiOS</a:t>
            </a:r>
            <a:r>
              <a:rPr lang="en-US" baseline="0" dirty="0" smtClean="0"/>
              <a:t> allows the Integration of Networking and Security and further consolidation of security functions</a:t>
            </a:r>
          </a:p>
          <a:p>
            <a:r>
              <a:rPr lang="en-US" baseline="0" dirty="0" smtClean="0"/>
              <a:t>FortiManager provides global management, analytics and provides orchestration connection to SDN Platforms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5A12F-26E4-444B-A205-6EA019249D8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643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5A12F-26E4-444B-A205-6EA019249D89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17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9F6BB3-019F-5B45-A23E-2CDFCAB4288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57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8" indent="-174698">
              <a:buFont typeface="Arial" panose="020B0604020202020204" pitchFamily="34" charset="0"/>
              <a:buChar char="•"/>
            </a:pPr>
            <a:r>
              <a:rPr lang="en-US" dirty="0" smtClean="0"/>
              <a:t>That is where Fortinet’s Presence</a:t>
            </a:r>
            <a:r>
              <a:rPr lang="en-US" baseline="0" dirty="0" smtClean="0"/>
              <a:t> Analytics solution can help traditional retailers.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A</a:t>
            </a:r>
            <a:r>
              <a:rPr lang="en-US" dirty="0" smtClean="0"/>
              <a:t>nalytics solution is designed to give</a:t>
            </a:r>
            <a:r>
              <a:rPr lang="en-US" baseline="0" dirty="0" smtClean="0"/>
              <a:t> </a:t>
            </a:r>
            <a:r>
              <a:rPr lang="en-US" dirty="0"/>
              <a:t>offline retailers </a:t>
            </a:r>
            <a:r>
              <a:rPr lang="en-US" dirty="0" smtClean="0"/>
              <a:t>the </a:t>
            </a:r>
            <a:r>
              <a:rPr lang="en-US" dirty="0"/>
              <a:t>tools </a:t>
            </a:r>
            <a:r>
              <a:rPr lang="en-US" dirty="0" smtClean="0"/>
              <a:t>and information they </a:t>
            </a:r>
            <a:r>
              <a:rPr lang="en-US" dirty="0"/>
              <a:t>need to better understand their customers, engage more closely with them, and ultimately influence them to make their purchase in-store.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559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err="1">
                <a:latin typeface="Calibri (Body)"/>
              </a:rPr>
              <a:t>FortiPresence</a:t>
            </a:r>
            <a:r>
              <a:rPr lang="en-US" dirty="0">
                <a:latin typeface="Calibri (Body)"/>
              </a:rPr>
              <a:t> delivers an </a:t>
            </a:r>
            <a:r>
              <a:rPr lang="en-US" dirty="0" err="1">
                <a:latin typeface="Calibri (Body)"/>
              </a:rPr>
              <a:t>omni</a:t>
            </a:r>
            <a:r>
              <a:rPr lang="en-US" dirty="0">
                <a:latin typeface="Calibri (Body)"/>
              </a:rPr>
              <a:t>-channel marketing platform with 3 key pieces: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Firstly, it provides the ability for the retailers to measure what’s going on in the store, with Presence an Positioning Analytics</a:t>
            </a:r>
          </a:p>
          <a:p>
            <a:pPr marL="628580" lvl="2" indent="-171431" defTabSz="800012">
              <a:spcAft>
                <a:spcPct val="15000"/>
              </a:spcAft>
              <a:buFontTx/>
              <a:buChar char="••"/>
              <a:defRPr/>
            </a:pPr>
            <a:r>
              <a:rPr lang="en-US" dirty="0">
                <a:latin typeface="Calibri (Body)"/>
              </a:rPr>
              <a:t>The </a:t>
            </a:r>
            <a:r>
              <a:rPr lang="en-US" dirty="0" err="1">
                <a:latin typeface="Calibri (Body)"/>
              </a:rPr>
              <a:t>WiFi</a:t>
            </a:r>
            <a:r>
              <a:rPr lang="en-US" dirty="0">
                <a:latin typeface="Calibri (Body)"/>
              </a:rPr>
              <a:t> Access Points will detect visitors, passers by, employees, etc. to provide insightful analytics into customer behavior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The second piece is the ability to connect with the customer, through Social Wi-Fi and opt-in marketing</a:t>
            </a:r>
          </a:p>
          <a:p>
            <a:pPr marL="628580" lvl="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alibri (Body)"/>
              </a:rPr>
              <a:t>This gives the retailer a persistent connection with the customer via social media and email, once they’ve left the store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But the third piece is probably the most interesting, and that’s the tools to influence an immediate purchase in-store, with Real-time location base marketing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Immersive Digital Signage, Push coupons and loyalty </a:t>
            </a:r>
            <a:r>
              <a:rPr lang="en-US" dirty="0" err="1">
                <a:latin typeface="Calibri (Body)"/>
              </a:rPr>
              <a:t>ap</a:t>
            </a:r>
            <a:r>
              <a:rPr lang="en-US" dirty="0">
                <a:latin typeface="Calibri (Body)"/>
              </a:rPr>
              <a:t> integration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endParaRPr lang="en-US" dirty="0">
              <a:latin typeface="Calibri (Body)"/>
            </a:endParaRP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>
                <a:latin typeface="Calibri (Body)"/>
              </a:rPr>
              <a:t>Big data is at the core.  We need to gather as much information from the </a:t>
            </a:r>
            <a:r>
              <a:rPr lang="en-US" dirty="0" err="1">
                <a:latin typeface="Calibri (Body)"/>
              </a:rPr>
              <a:t>WiFi</a:t>
            </a:r>
            <a:r>
              <a:rPr lang="en-US" dirty="0">
                <a:latin typeface="Calibri (Body)"/>
              </a:rPr>
              <a:t> network as possible and augment this with external data like social network profile information for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594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This is the bread</a:t>
            </a:r>
            <a:r>
              <a:rPr lang="en-US" baseline="0" dirty="0" smtClean="0"/>
              <a:t> and butter of any analytics solution – in fact, this is the only piece that many of our competitors can do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The fact that Fortinet deliver more than just simple analytics is a real differentiator for the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solution.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Measuring</a:t>
            </a:r>
            <a:r>
              <a:rPr lang="en-US" baseline="0" dirty="0" smtClean="0"/>
              <a:t> is about understanding</a:t>
            </a:r>
            <a:r>
              <a:rPr lang="en-US" dirty="0" smtClean="0"/>
              <a:t> customer behavior,</a:t>
            </a:r>
            <a:r>
              <a:rPr lang="en-US" baseline="0" dirty="0" smtClean="0"/>
              <a:t> what they’re doing.</a:t>
            </a:r>
          </a:p>
          <a:p>
            <a:pPr marL="171431" indent="-171431" defTabSz="914300"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r>
              <a:rPr lang="en-US" dirty="0" err="1" smtClean="0"/>
              <a:t>Heatmap</a:t>
            </a:r>
            <a:r>
              <a:rPr lang="en-US" dirty="0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Know where customers visit and how they shop</a:t>
            </a:r>
          </a:p>
          <a:p>
            <a:pPr>
              <a:buFont typeface="Arial" charset="0"/>
              <a:buChar char="•"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Learn which furniture displays and floor plans work best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Density of visitors 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Popularity of places</a:t>
            </a:r>
          </a:p>
          <a:p>
            <a:pPr lvl="1"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Flow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400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smtClean="0"/>
              <a:t>This provides</a:t>
            </a:r>
            <a:r>
              <a:rPr lang="en-US" baseline="0" dirty="0" smtClean="0"/>
              <a:t> the ability for visitors to log-in to the in-store guest Wi-Fi network using their </a:t>
            </a:r>
            <a:r>
              <a:rPr lang="en-US" baseline="0" dirty="0" err="1" smtClean="0"/>
              <a:t>facebook</a:t>
            </a:r>
            <a:r>
              <a:rPr lang="en-US" baseline="0" dirty="0" smtClean="0"/>
              <a:t> username and password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Why would a customer provide their Facebook details to connect to the store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?  Push them a coupon for $10 off their next purchase…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provides the retailers with key information about the customer, demographic information, their likes, their interests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provides a means for retailers to engage in ongoing targeted marketing campaigns, even once the visitor has left the store.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8C64CC-4455-4E27-AA16-847BCD7323DB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7920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dirty="0" smtClean="0"/>
              <a:t>But</a:t>
            </a:r>
            <a:r>
              <a:rPr lang="en-US" baseline="0" dirty="0" smtClean="0"/>
              <a:t> while they’re in the store, we want them to buy – here and now</a:t>
            </a:r>
          </a:p>
          <a:p>
            <a:pPr marL="17143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Built in to </a:t>
            </a:r>
            <a:r>
              <a:rPr lang="en-US" baseline="0" dirty="0" err="1" smtClean="0"/>
              <a:t>FortiPresence</a:t>
            </a:r>
            <a:r>
              <a:rPr lang="en-US" baseline="0" dirty="0" smtClean="0"/>
              <a:t> is what we call the “Influence engine”</a:t>
            </a:r>
          </a:p>
          <a:p>
            <a:pPr marL="628580" lvl="1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can detect what customers are searching for when they’re connected to the in-store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, and trigger things like digital signage changes, instant price cuts, coupon-pushes to loyalty aps, etc.</a:t>
            </a:r>
          </a:p>
          <a:p>
            <a:pPr marL="162719" indent="-171431">
              <a:buFont typeface="Arial" panose="020B0604020202020204" pitchFamily="34" charset="0"/>
              <a:buChar char="•"/>
            </a:pPr>
            <a:r>
              <a:rPr lang="en-US" b="1" baseline="0" dirty="0" smtClean="0"/>
              <a:t>GO THROUGH THE DEMO</a:t>
            </a:r>
          </a:p>
          <a:p>
            <a:pPr marL="162719" indent="-171431">
              <a:buFont typeface="Arial" panose="020B0604020202020204" pitchFamily="34" charset="0"/>
              <a:buChar char="•"/>
            </a:pPr>
            <a:r>
              <a:rPr lang="en-US" baseline="0" dirty="0" smtClean="0"/>
              <a:t>This is the piece that really helps the brick-and-mortal retailer make the sale, rather than the customer looking at and in many cases trying the product in-store, only to end up actually purchasing it online.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Smartphone emits a </a:t>
            </a:r>
            <a:r>
              <a:rPr lang="en-US" dirty="0" err="1" smtClean="0"/>
              <a:t>WiFi</a:t>
            </a:r>
            <a:r>
              <a:rPr lang="en-US" dirty="0" smtClean="0"/>
              <a:t> probe signal, even in customer’s purse or pocket and not connected to the Wi-Fi network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FortiAP captures the MAC address and signal strength information from the Smartphone 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FortiGate collects and summarizes the data records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Fortinet cloud service retrieves data from the FortiGate via a secure SSL connection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Fortinet analytics engine processes and correlates the data</a:t>
            </a:r>
          </a:p>
          <a:p>
            <a:pPr marL="465861" indent="-465861">
              <a:buFont typeface="+mj-lt"/>
              <a:buAutoNum type="arabicPeriod"/>
              <a:defRPr/>
            </a:pPr>
            <a:r>
              <a:rPr lang="en-US" dirty="0" smtClean="0"/>
              <a:t>Data is displayed in the analytics dashboard in an actionable format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1pPr>
            <a:lvl2pPr marL="757024" indent="-291163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marL="1164653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marL="1630514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marL="2096375" indent="-232930" eaLnBrk="0" hangingPunct="0"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2562236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3028096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3493957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3959819" indent="-232930" algn="ctr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/>
            <a:fld id="{A28CC32A-3BB4-2F40-B727-89D2FC996555}" type="slidenum">
              <a:rPr lang="en-US" sz="1200"/>
              <a:pPr eaLnBrk="1" hangingPunct="1"/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Actual RF propagation</a:t>
            </a:r>
            <a:r>
              <a:rPr lang="en-US" baseline="0" dirty="0" smtClean="0"/>
              <a:t> is never perfect, due to things like: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Walls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Furniture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RF interference (microwaves, cordless phones,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Fortinet provides</a:t>
            </a:r>
            <a:r>
              <a:rPr lang="en-US" baseline="0" dirty="0" smtClean="0"/>
              <a:t> a complete, secure, Unified Access Layer.</a:t>
            </a:r>
          </a:p>
          <a:p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Remote Access 	– FortiGate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Wired Access 	– FortiSwitch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Wireless Access 	– FortiWiFi/FortiAP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Target Markets:</a:t>
            </a:r>
          </a:p>
          <a:p>
            <a:pPr>
              <a:buFontTx/>
              <a:buChar char="•"/>
            </a:pPr>
            <a:r>
              <a:rPr lang="en-US" smtClean="0"/>
              <a:t>K-12</a:t>
            </a:r>
          </a:p>
          <a:p>
            <a:pPr>
              <a:buFontTx/>
              <a:buChar char="•"/>
            </a:pPr>
            <a:r>
              <a:rPr lang="en-US" smtClean="0"/>
              <a:t>Distributed Enterprise</a:t>
            </a:r>
          </a:p>
          <a:p>
            <a:pPr>
              <a:buFontTx/>
              <a:buChar char="•"/>
            </a:pPr>
            <a:r>
              <a:rPr lang="en-US" smtClean="0"/>
              <a:t>Healthcare</a:t>
            </a:r>
          </a:p>
          <a:p>
            <a:pPr>
              <a:buFontTx/>
              <a:buChar char="•"/>
            </a:pPr>
            <a:r>
              <a:rPr lang="en-US" smtClean="0"/>
              <a:t>Retail</a:t>
            </a: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4BF425-E78B-4B3D-A457-01CFEE929830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49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104F-2D1B-4F06-8D4B-8529C629C62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990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785" y="8829381"/>
            <a:ext cx="3038049" cy="465449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38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slide</a:t>
            </a:r>
            <a:r>
              <a:rPr lang="en-US" baseline="0" dirty="0" smtClean="0"/>
              <a:t> is animated to show complex multi-box competitor solutions, including the multiple security appliances and the Overlay Wireless Management System, which are collapsed to a simple unified solution with Fortinet.</a:t>
            </a:r>
          </a:p>
          <a:p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000" kern="1200" dirty="0" smtClean="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IS A KEY DIFFERENTIATOR FOR THE FORTINET WIRELESS SOLUTION VERSUS COMPETITOR SOLUTIONS.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animations must be played in order for this slide to be effective.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Click 1 – Shows the collapsing of the discreet security boxes into the FGT. It also collapses the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 Controller into the FGT AND it eliminates the separate Overlay Wireless Management System box from the network.</a:t>
            </a:r>
          </a:p>
          <a:p>
            <a:r>
              <a:rPr lang="en-US" baseline="0" dirty="0" smtClean="0"/>
              <a:t>Click 2 – Shows the simplified Fortinet Unified Access Layer architecture that delivers security policy from the FGT to both the wired and wireless users.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36064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08583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5449" y="6542689"/>
            <a:ext cx="2408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© Copyright Fortinet</a:t>
            </a:r>
            <a:r>
              <a:rPr lang="en-US" sz="800" baseline="0" dirty="0" smtClean="0"/>
              <a:t> Inc. All rights reserved.</a:t>
            </a:r>
            <a:r>
              <a:rPr lang="en-US" sz="800" dirty="0" smtClean="0"/>
              <a:t>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spd="slow">
    <p:wipe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27331"/>
      </p:ext>
    </p:extLst>
  </p:cSld>
  <p:clrMapOvr>
    <a:masterClrMapping/>
  </p:clrMapOvr>
  <p:transition spd="slow">
    <p:wipe/>
  </p:transition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spd="slow">
    <p:wipe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26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288" y="3240395"/>
            <a:ext cx="3382884" cy="38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741610"/>
      </p:ext>
    </p:extLst>
  </p:cSld>
  <p:clrMapOvr>
    <a:masterClrMapping/>
  </p:clrMapOvr>
  <p:transition>
    <p:wipe dir="r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spd="slow">
    <p:wipe/>
  </p:transition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768"/>
            <a:ext cx="8128610" cy="45233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1379"/>
      </p:ext>
    </p:extLst>
  </p:cSld>
  <p:clrMapOvr>
    <a:masterClrMapping/>
  </p:clrMapOvr>
  <p:transition spd="slow">
    <p:wip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41" y="1621627"/>
            <a:ext cx="7772400" cy="1202499"/>
          </a:xfrm>
        </p:spPr>
        <p:txBody>
          <a:bodyPr anchor="b" anchorCtr="0"/>
          <a:lstStyle>
            <a:lvl1pPr algn="l">
              <a:defRPr sz="3200" b="0" cap="none">
                <a:solidFill>
                  <a:srgbClr val="DC291E"/>
                </a:soli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4641" y="2884363"/>
            <a:ext cx="7772400" cy="786204"/>
          </a:xfrm>
        </p:spPr>
        <p:txBody>
          <a:bodyPr anchor="t" anchorCtr="0"/>
          <a:lstStyle>
            <a:lvl1pPr marL="0" indent="0" algn="l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spd="slow">
    <p:wipe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4006"/>
      </p:ext>
    </p:extLst>
  </p:cSld>
  <p:clrMapOvr>
    <a:masterClrMapping/>
  </p:clrMapOvr>
  <p:transition spd="slow">
    <p:wipe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7315"/>
      </p:ext>
    </p:extLst>
  </p:cSld>
  <p:clrMapOvr>
    <a:masterClrMapping/>
  </p:clrMapOvr>
  <p:transition spd="slow">
    <p:wipe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4892"/>
            <a:ext cx="4040188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6513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4892"/>
            <a:ext cx="4041775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82684"/>
      </p:ext>
    </p:extLst>
  </p:cSld>
  <p:clrMapOvr>
    <a:masterClrMapping/>
  </p:clrMapOvr>
  <p:transition spd="slow">
    <p:wipe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2768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42530"/>
            <a:ext cx="4040188" cy="3883633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2768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42530"/>
            <a:ext cx="4041775" cy="38836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35898"/>
      </p:ext>
    </p:extLst>
  </p:cSld>
  <p:clrMapOvr>
    <a:masterClrMapping/>
  </p:clrMapOvr>
  <p:transition spd="slow">
    <p:wipe/>
  </p:transition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spd="slow">
    <p:wipe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8585810" y="6526698"/>
            <a:ext cx="32573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8128610" cy="486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  <p:sldLayoutId id="2147484261" r:id="rId13"/>
    <p:sldLayoutId id="2147484262" r:id="rId14"/>
    <p:sldLayoutId id="2147484263" r:id="rId15"/>
    <p:sldLayoutId id="2147484265" r:id="rId16"/>
    <p:sldLayoutId id="2147484266" r:id="rId17"/>
    <p:sldLayoutId id="2147484267" r:id="rId18"/>
    <p:sldLayoutId id="2147484268" r:id="rId19"/>
    <p:sldLayoutId id="2147484269" r:id="rId20"/>
  </p:sldLayoutIdLst>
  <p:transition spd="slow">
    <p:wip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4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900"/>
        </a:spcBef>
        <a:buClr>
          <a:srgbClr val="FF0000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84263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18" Type="http://schemas.openxmlformats.org/officeDocument/2006/relationships/image" Target="../media/image121.png"/><Relationship Id="rId3" Type="http://schemas.openxmlformats.org/officeDocument/2006/relationships/image" Target="../media/image107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10" Type="http://schemas.openxmlformats.org/officeDocument/2006/relationships/image" Target="../media/image113.png"/><Relationship Id="rId19" Type="http://schemas.microsoft.com/office/2007/relationships/hdphoto" Target="../media/hdphoto7.wdp"/><Relationship Id="rId4" Type="http://schemas.openxmlformats.org/officeDocument/2006/relationships/image" Target="../media/image76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13" Type="http://schemas.microsoft.com/office/2007/relationships/hdphoto" Target="../media/hdphoto7.wdp"/><Relationship Id="rId3" Type="http://schemas.openxmlformats.org/officeDocument/2006/relationships/image" Target="../media/image128.png"/><Relationship Id="rId7" Type="http://schemas.openxmlformats.org/officeDocument/2006/relationships/image" Target="../media/image132.jpeg"/><Relationship Id="rId12" Type="http://schemas.openxmlformats.org/officeDocument/2006/relationships/image" Target="../media/image1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11" Type="http://schemas.openxmlformats.org/officeDocument/2006/relationships/image" Target="../media/image136.jpeg"/><Relationship Id="rId5" Type="http://schemas.openxmlformats.org/officeDocument/2006/relationships/image" Target="../media/image130.png"/><Relationship Id="rId15" Type="http://schemas.openxmlformats.org/officeDocument/2006/relationships/image" Target="../media/image84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50.png"/><Relationship Id="rId7" Type="http://schemas.openxmlformats.org/officeDocument/2006/relationships/image" Target="../media/image153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17.png"/><Relationship Id="rId4" Type="http://schemas.openxmlformats.org/officeDocument/2006/relationships/image" Target="../media/image151.png"/><Relationship Id="rId9" Type="http://schemas.openxmlformats.org/officeDocument/2006/relationships/image" Target="../media/image15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55.png"/><Relationship Id="rId7" Type="http://schemas.openxmlformats.org/officeDocument/2006/relationships/image" Target="../media/image158.png"/><Relationship Id="rId12" Type="http://schemas.openxmlformats.org/officeDocument/2006/relationships/image" Target="../media/image15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11" Type="http://schemas.openxmlformats.org/officeDocument/2006/relationships/image" Target="../media/image160.png"/><Relationship Id="rId5" Type="http://schemas.openxmlformats.org/officeDocument/2006/relationships/hyperlink" Target="http://www.crunchbase.com/product/ipad" TargetMode="External"/><Relationship Id="rId10" Type="http://schemas.openxmlformats.org/officeDocument/2006/relationships/image" Target="../media/image159.png"/><Relationship Id="rId4" Type="http://schemas.openxmlformats.org/officeDocument/2006/relationships/image" Target="../media/image156.png"/><Relationship Id="rId9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7" Type="http://schemas.microsoft.com/office/2007/relationships/hdphoto" Target="../media/hdphoto7.wdp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73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21.png"/><Relationship Id="rId4" Type="http://schemas.openxmlformats.org/officeDocument/2006/relationships/image" Target="../media/image17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6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5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microsoft.com/office/2007/relationships/hdphoto" Target="../media/hdphoto1.wdp"/><Relationship Id="rId1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5.png"/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12" Type="http://schemas.openxmlformats.org/officeDocument/2006/relationships/image" Target="../media/image18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0.png"/><Relationship Id="rId11" Type="http://schemas.openxmlformats.org/officeDocument/2006/relationships/image" Target="../media/image183.png"/><Relationship Id="rId5" Type="http://schemas.openxmlformats.org/officeDocument/2006/relationships/image" Target="../media/image179.png"/><Relationship Id="rId10" Type="http://schemas.microsoft.com/office/2007/relationships/hdphoto" Target="../media/hdphoto7.wdp"/><Relationship Id="rId4" Type="http://schemas.openxmlformats.org/officeDocument/2006/relationships/image" Target="../media/image178.png"/><Relationship Id="rId9" Type="http://schemas.openxmlformats.org/officeDocument/2006/relationships/image" Target="../media/image1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2.jpeg"/><Relationship Id="rId7" Type="http://schemas.microsoft.com/office/2007/relationships/hdphoto" Target="../media/hdphoto9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microsoft.com/office/2007/relationships/diagramDrawing" Target="../diagrams/drawing2.xml"/><Relationship Id="rId4" Type="http://schemas.openxmlformats.org/officeDocument/2006/relationships/image" Target="../media/image23.png"/><Relationship Id="rId9" Type="http://schemas.openxmlformats.org/officeDocument/2006/relationships/diagramColors" Target="../diagrams/colors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3" Type="http://schemas.openxmlformats.org/officeDocument/2006/relationships/image" Target="../media/image204.png"/><Relationship Id="rId7" Type="http://schemas.openxmlformats.org/officeDocument/2006/relationships/image" Target="../media/image20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7.png"/><Relationship Id="rId5" Type="http://schemas.openxmlformats.org/officeDocument/2006/relationships/image" Target="../media/image206.png"/><Relationship Id="rId4" Type="http://schemas.openxmlformats.org/officeDocument/2006/relationships/image" Target="../media/image205.png"/><Relationship Id="rId9" Type="http://schemas.openxmlformats.org/officeDocument/2006/relationships/image" Target="../media/image2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4.png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jpeg"/><Relationship Id="rId13" Type="http://schemas.openxmlformats.org/officeDocument/2006/relationships/image" Target="../media/image225.png"/><Relationship Id="rId3" Type="http://schemas.openxmlformats.org/officeDocument/2006/relationships/image" Target="../media/image215.png"/><Relationship Id="rId7" Type="http://schemas.openxmlformats.org/officeDocument/2006/relationships/image" Target="../media/image219.png"/><Relationship Id="rId12" Type="http://schemas.openxmlformats.org/officeDocument/2006/relationships/image" Target="../media/image224.jpeg"/><Relationship Id="rId17" Type="http://schemas.openxmlformats.org/officeDocument/2006/relationships/image" Target="../media/image229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2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8.jpeg"/><Relationship Id="rId11" Type="http://schemas.openxmlformats.org/officeDocument/2006/relationships/image" Target="../media/image223.jpeg"/><Relationship Id="rId5" Type="http://schemas.openxmlformats.org/officeDocument/2006/relationships/image" Target="../media/image217.png"/><Relationship Id="rId15" Type="http://schemas.openxmlformats.org/officeDocument/2006/relationships/image" Target="../media/image227.jpeg"/><Relationship Id="rId10" Type="http://schemas.openxmlformats.org/officeDocument/2006/relationships/image" Target="../media/image222.jpeg"/><Relationship Id="rId4" Type="http://schemas.openxmlformats.org/officeDocument/2006/relationships/image" Target="../media/image216.png"/><Relationship Id="rId9" Type="http://schemas.openxmlformats.org/officeDocument/2006/relationships/image" Target="../media/image221.png"/><Relationship Id="rId14" Type="http://schemas.openxmlformats.org/officeDocument/2006/relationships/image" Target="../media/image22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coned.com/" TargetMode="External"/><Relationship Id="rId18" Type="http://schemas.openxmlformats.org/officeDocument/2006/relationships/image" Target="../media/image38.png"/><Relationship Id="rId26" Type="http://schemas.openxmlformats.org/officeDocument/2006/relationships/image" Target="../media/image45.jpeg"/><Relationship Id="rId39" Type="http://schemas.openxmlformats.org/officeDocument/2006/relationships/image" Target="../media/image54.png"/><Relationship Id="rId21" Type="http://schemas.openxmlformats.org/officeDocument/2006/relationships/image" Target="../media/image41.jpeg"/><Relationship Id="rId34" Type="http://schemas.openxmlformats.org/officeDocument/2006/relationships/image" Target="../media/image51.jpeg"/><Relationship Id="rId42" Type="http://schemas.openxmlformats.org/officeDocument/2006/relationships/image" Target="../media/image57.jpeg"/><Relationship Id="rId47" Type="http://schemas.openxmlformats.org/officeDocument/2006/relationships/image" Target="../media/image61.jpeg"/><Relationship Id="rId50" Type="http://schemas.openxmlformats.org/officeDocument/2006/relationships/hyperlink" Target="http://rds.yahoo.com/_ylt=A0PDoTBtU8VNWXUAzhWJzbkF;_ylu=X3oDMTBpZm5udGl1BHBvcwM1BHNlYwNzcgR2dGlkAw--/SIG=1ihlo9qha/EXP=1304806381/**http:/images.search.yahoo.com/images/view?back=http://images.search.yahoo.com/search/images?p=amerigas+logo&amp;ei=UTF-8&amp;fr=yfp-t-701&amp;w=500&amp;h=112&amp;imgurl=allpropanemowers.poweredbyindigo.com/images/maufacturer_supplier_logos/amerigas_Logo.jpg&amp;rurl=http://www.allpropanemowers.com/v.php?pg=85&amp;size=46KB&amp;name=amerigas_Logo.jp...&amp;p=amerigas+logo&amp;oid=76e6efc72105ee018860313601e24858&amp;fr2=&amp;no=5&amp;tt=97&amp;sigr=11b38rl66&amp;sigi=12oqbk9lc&amp;sigb=12ici2f81&amp;.crumb=zqMokEm5LKc" TargetMode="External"/><Relationship Id="rId55" Type="http://schemas.openxmlformats.org/officeDocument/2006/relationships/image" Target="../media/image66.jpeg"/><Relationship Id="rId63" Type="http://schemas.openxmlformats.org/officeDocument/2006/relationships/image" Target="../media/image7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6" Type="http://schemas.openxmlformats.org/officeDocument/2006/relationships/hyperlink" Target="http://www.vlaardingen.nl/secure/default/id_707" TargetMode="External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3.jpeg"/><Relationship Id="rId24" Type="http://schemas.openxmlformats.org/officeDocument/2006/relationships/image" Target="../media/image43.jpeg"/><Relationship Id="rId32" Type="http://schemas.openxmlformats.org/officeDocument/2006/relationships/image" Target="../media/image50.png"/><Relationship Id="rId37" Type="http://schemas.openxmlformats.org/officeDocument/2006/relationships/hyperlink" Target="http://www.spirithalloween.com/" TargetMode="External"/><Relationship Id="rId40" Type="http://schemas.openxmlformats.org/officeDocument/2006/relationships/image" Target="../media/image55.jpeg"/><Relationship Id="rId45" Type="http://schemas.openxmlformats.org/officeDocument/2006/relationships/image" Target="../media/image60.jpeg"/><Relationship Id="rId53" Type="http://schemas.openxmlformats.org/officeDocument/2006/relationships/image" Target="../media/image65.jpeg"/><Relationship Id="rId58" Type="http://schemas.openxmlformats.org/officeDocument/2006/relationships/hyperlink" Target="http://www.bmcc.cuny.edu/" TargetMode="External"/><Relationship Id="rId66" Type="http://schemas.openxmlformats.org/officeDocument/2006/relationships/image" Target="../media/image74.png"/><Relationship Id="rId5" Type="http://schemas.openxmlformats.org/officeDocument/2006/relationships/image" Target="../media/image28.png"/><Relationship Id="rId15" Type="http://schemas.openxmlformats.org/officeDocument/2006/relationships/image" Target="../media/image36.jpeg"/><Relationship Id="rId23" Type="http://schemas.openxmlformats.org/officeDocument/2006/relationships/hyperlink" Target="http://rds.yahoo.com/_ylt=A0PDoYABGMdNZgYAMlujzbkF/SIG=125ajm120/EXP=1304922241/**http:/orionoutcomes.com/images/Logo_Meridian.jpg" TargetMode="External"/><Relationship Id="rId28" Type="http://schemas.openxmlformats.org/officeDocument/2006/relationships/image" Target="../media/image47.jpeg"/><Relationship Id="rId36" Type="http://schemas.openxmlformats.org/officeDocument/2006/relationships/image" Target="../media/image52.jpeg"/><Relationship Id="rId49" Type="http://schemas.openxmlformats.org/officeDocument/2006/relationships/image" Target="../media/image62.jpeg"/><Relationship Id="rId57" Type="http://schemas.openxmlformats.org/officeDocument/2006/relationships/image" Target="../media/image68.jpeg"/><Relationship Id="rId61" Type="http://schemas.openxmlformats.org/officeDocument/2006/relationships/image" Target="../media/image70.jpeg"/><Relationship Id="rId10" Type="http://schemas.openxmlformats.org/officeDocument/2006/relationships/hyperlink" Target="http://rds.yahoo.com/_ylt=A0WTefTYhbRMWBgAlKeJzbkF;_ylu=X3oDMTBqNzBoY2J0BHBvcwMxNARzZWMDc3IEdnRpZAM-/SIG=1ehl8t8la/EXP=1286985560/**http:/images.search.yahoo.com/images/view?back=http://images.search.yahoo.com/search/images?p=PVH+logo&amp;ei=utf-8&amp;fr=sfp&amp;w=309&amp;h=240&amp;imgurl=www.myfdb.com/images/client_logos/pvh.png&amp;rurl=http://www.myfdb.com/&amp;size=32KB&amp;name=PVH&amp;p=PVH+logo&amp;oid=7bce2637e37b1deddc81b9b3b9ac6e6c&amp;fr2=&amp;no=14&amp;tt=327&amp;sigr=10llu2hdc&amp;sigi=119cvc3fh&amp;sigb=1276gv3kr" TargetMode="External"/><Relationship Id="rId19" Type="http://schemas.openxmlformats.org/officeDocument/2006/relationships/image" Target="../media/image39.png"/><Relationship Id="rId31" Type="http://schemas.openxmlformats.org/officeDocument/2006/relationships/hyperlink" Target="http://www.murphyoilcorp.com/default.aspx" TargetMode="External"/><Relationship Id="rId44" Type="http://schemas.openxmlformats.org/officeDocument/2006/relationships/image" Target="../media/image59.png"/><Relationship Id="rId52" Type="http://schemas.openxmlformats.org/officeDocument/2006/relationships/image" Target="../media/image64.jpeg"/><Relationship Id="rId60" Type="http://schemas.openxmlformats.org/officeDocument/2006/relationships/hyperlink" Target="http://www.bcc.cuny.edu/" TargetMode="External"/><Relationship Id="rId65" Type="http://schemas.openxmlformats.org/officeDocument/2006/relationships/image" Target="../media/image7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5.jpeg"/><Relationship Id="rId22" Type="http://schemas.openxmlformats.org/officeDocument/2006/relationships/image" Target="../media/image42.png"/><Relationship Id="rId27" Type="http://schemas.openxmlformats.org/officeDocument/2006/relationships/image" Target="../media/image46.png"/><Relationship Id="rId30" Type="http://schemas.openxmlformats.org/officeDocument/2006/relationships/image" Target="../media/image49.jpeg"/><Relationship Id="rId35" Type="http://schemas.openxmlformats.org/officeDocument/2006/relationships/hyperlink" Target="http://rds.yahoo.com/_ylt=A0WTefSuhbRMZxsA_ReJzbkF;_ylu=X3oDMTBpdnJhMHUzBHBvcwMxBHNlYwNzcgR2dGlkAw--/SIG=1lvmtudr2/EXP=1286985518/**http:/images.search.yahoo.com/images/view?back=http://images.search.yahoo.com/search/images?p=spencer+gifts+logo&amp;ei=utf-8&amp;fr=sfp&amp;w=1200&amp;h=750&amp;imgurl=www.shopnorthwoodsmall.com/shop/northwoods.nsf/1AB77464B800289C8525757E0057BB79/$File/Spencers4colorLogo_URL.jpg&amp;rurl=http://www.shopnorthwoodsmall.com/shop/northwoods.nsf/CouponLookup/1AB77464B800289C8525757E0057BB79?OpenDocument&amp;size=342KB&amp;name=Spencer+Gifts+at...&amp;p=spencer+gifts+logo&amp;oid=9f6c12b780bba5e469b95a44af203c58&amp;fr2=&amp;no=1&amp;tt=2670&amp;sigr=13gvqvhk4&amp;sigi=13gboe0k1&amp;sigb=12hk9jau4" TargetMode="External"/><Relationship Id="rId43" Type="http://schemas.openxmlformats.org/officeDocument/2006/relationships/image" Target="../media/image58.jpeg"/><Relationship Id="rId48" Type="http://schemas.openxmlformats.org/officeDocument/2006/relationships/hyperlink" Target="http://rds.yahoo.com/_ylt=A0PDoS2WEJ9NHTEA6jeJzbkF;_ylu=X3oDMTBwYTVvNGVlBHBvcwMyBHNlYwNzcgR2dGlkA0kxMzRfODQ-/SIG=1fvm8ojng/EXP=1302298902/**http:/images.search.yahoo.com/images/view?back=http://images.search.yahoo.com/search/images?p=sbarro+logo&amp;ei=UTF-8&amp;fr=yfp-t-701&amp;w=903&amp;h=645&amp;imgurl=franchisegoals.com/images/sbarro_logo.jpg&amp;rurl=http://franchisegoals.com/&amp;size=208KB&amp;name=sbarro_logo.jpg&amp;p=sbarro+logo&amp;oid=193b79224badfe838c1f9cc11ea13fd7&amp;fr2=&amp;no=2&amp;tt=381&amp;sigr=10qtrnfj5&amp;sigi=119cmu4u3&amp;sigb=12gugp5c7&amp;.crumb=zqMokEm5LKc" TargetMode="External"/><Relationship Id="rId56" Type="http://schemas.openxmlformats.org/officeDocument/2006/relationships/image" Target="../media/image67.jpeg"/><Relationship Id="rId64" Type="http://schemas.openxmlformats.org/officeDocument/2006/relationships/image" Target="../media/image72.png"/><Relationship Id="rId8" Type="http://schemas.openxmlformats.org/officeDocument/2006/relationships/image" Target="../media/image31.jpeg"/><Relationship Id="rId51" Type="http://schemas.openxmlformats.org/officeDocument/2006/relationships/image" Target="../media/image63.jpeg"/><Relationship Id="rId3" Type="http://schemas.openxmlformats.org/officeDocument/2006/relationships/image" Target="../media/image26.png"/><Relationship Id="rId12" Type="http://schemas.openxmlformats.org/officeDocument/2006/relationships/image" Target="../media/image34.jpeg"/><Relationship Id="rId17" Type="http://schemas.openxmlformats.org/officeDocument/2006/relationships/image" Target="../media/image37.jpeg"/><Relationship Id="rId25" Type="http://schemas.openxmlformats.org/officeDocument/2006/relationships/image" Target="../media/image44.png"/><Relationship Id="rId33" Type="http://schemas.openxmlformats.org/officeDocument/2006/relationships/hyperlink" Target="http://rds.yahoo.com/_ylt=A0WTefM.hbRM5mQA9sqJzbkF;_ylu=X3oDMTBpdnJhMHUzBHBvcwMxBHNlYwNzcgR2dGlkAw--/SIG=1hhgctf4k/EXP=1286985406/**http:/images.search.yahoo.com/images/view?back=http://images.search.yahoo.com/search/images?p=estee+lauder+logo&amp;ei=utf-8&amp;fr=sfp&amp;w=500&amp;h=500&amp;imgurl=farm4.static.flickr.com/3346/3490826921_47317ca04b.jpg&amp;rurl=http://www.flickr.com/photos/jjubela/3490826921/&amp;size=34KB&amp;name=Estee_Lauder+|+F...&amp;p=estee+lauder+logo&amp;oid=fca74bac3241be4326e94122f6df5d9b&amp;fr2=&amp;no=1&amp;tt=5760&amp;sigr=11gm66iva&amp;sigi=11mi923eg&amp;sigb=12gh34ksr" TargetMode="External"/><Relationship Id="rId38" Type="http://schemas.openxmlformats.org/officeDocument/2006/relationships/image" Target="../media/image53.png"/><Relationship Id="rId46" Type="http://schemas.openxmlformats.org/officeDocument/2006/relationships/hyperlink" Target="http://rds.yahoo.com/_ylt=A0WTefTYhbRMWBgAi6eJzbkF;_ylu=X3oDMTBpZm5udGl1BHBvcwM1BHNlYwNzcgR2dGlkAw--/SIG=1lgg9hbld/EXP=1286985560/**http:/images.search.yahoo.com/images/view?back=http://images.search.yahoo.com/search/images?p=PVH+logo&amp;ei=utf-8&amp;fr=sfp&amp;w=450&amp;h=271&amp;imgurl=leverageacademy.com/blog/wp-content/uploads/2010/03/tommy_hilfiger_logo.jpg&amp;rurl=http://leverageacademy.com/blog/2010/03/16/phillips-van-heusen-buys-tommy-hilfiger-for-3-billion-in-cash-stock-deal-securing-great-returns-for-apax-private-equity/&amp;size=13KB&amp;name=tommy_hilfiger_l...&amp;p=PVH+logo&amp;oid=4c00c72902f7fcf3b033bdf618ef726a&amp;fr2=&amp;no=5&amp;tt=327&amp;sigr=153416s6j&amp;sigi=12b1as6ul&amp;sigb=1276gv3kr" TargetMode="External"/><Relationship Id="rId59" Type="http://schemas.openxmlformats.org/officeDocument/2006/relationships/image" Target="../media/image69.png"/><Relationship Id="rId67" Type="http://schemas.openxmlformats.org/officeDocument/2006/relationships/image" Target="../media/image75.jpeg"/><Relationship Id="rId20" Type="http://schemas.openxmlformats.org/officeDocument/2006/relationships/image" Target="../media/image40.png"/><Relationship Id="rId41" Type="http://schemas.openxmlformats.org/officeDocument/2006/relationships/image" Target="../media/image56.jpeg"/><Relationship Id="rId54" Type="http://schemas.openxmlformats.org/officeDocument/2006/relationships/hyperlink" Target="http://rds.yahoo.com/_ylt=A0PDoTBcnzlNcWgAbtSJzbkF;_ylu=X3oDMTBpaWhqZmNtBHBvcwMzBHNlYwNzcgR2dGlkAw--/SIG=1hthojrhg/EXP=1295708380/**http:/images.search.yahoo.com/images/view?back=http://images.search.yahoo.com/search/images?p=footlocker&amp;ei=utf-8&amp;fr=yfp-t-701&amp;w=800&amp;h=670&amp;imgurl=cdn1.techbargains.com/icache/2009/10/31/12570330690041.jpeg&amp;rurl=http://www.techbargains.com/news_displayItem.cfm/183498&amp;size=70KB&amp;name=Footlocker+Coupo...&amp;p=footlocker&amp;oid=a7e98578c0632d272f7afbecd54b322c&amp;fr2=&amp;no=3&amp;tt=32800&amp;sigr=11nefg9fi&amp;sigi=11rhf643e&amp;sigb=12frm9io6&amp;.crumb=a7RB7v0dQoE" TargetMode="External"/><Relationship Id="rId62" Type="http://schemas.openxmlformats.org/officeDocument/2006/relationships/hyperlink" Target="http://www.csi.cuny.edu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3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11" Type="http://schemas.openxmlformats.org/officeDocument/2006/relationships/image" Target="../media/image83.png"/><Relationship Id="rId5" Type="http://schemas.microsoft.com/office/2007/relationships/hdphoto" Target="../media/hdphoto3.wdp"/><Relationship Id="rId10" Type="http://schemas.openxmlformats.org/officeDocument/2006/relationships/image" Target="../media/image82.png"/><Relationship Id="rId4" Type="http://schemas.openxmlformats.org/officeDocument/2006/relationships/image" Target="../media/image77.png"/><Relationship Id="rId9" Type="http://schemas.openxmlformats.org/officeDocument/2006/relationships/image" Target="../media/image8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microsoft.com/office/2007/relationships/hdphoto" Target="../media/hdphoto5.wdp"/><Relationship Id="rId15" Type="http://schemas.openxmlformats.org/officeDocument/2006/relationships/image" Target="../media/image101.png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Fortinet Secure WLAN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Q1 2015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Elbow Connector 33"/>
          <p:cNvCxnSpPr>
            <a:stCxn id="52" idx="2"/>
          </p:cNvCxnSpPr>
          <p:nvPr/>
        </p:nvCxnSpPr>
        <p:spPr bwMode="auto">
          <a:xfrm flipH="1">
            <a:off x="1813954" y="3828761"/>
            <a:ext cx="2053902" cy="1294082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Elbow Connector 33"/>
          <p:cNvCxnSpPr>
            <a:stCxn id="47" idx="2"/>
          </p:cNvCxnSpPr>
          <p:nvPr/>
        </p:nvCxnSpPr>
        <p:spPr bwMode="auto">
          <a:xfrm>
            <a:off x="1439440" y="3828762"/>
            <a:ext cx="0" cy="1026869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4" name="Picture 8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190" y="4737717"/>
            <a:ext cx="1340465" cy="9718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– Simple and Secure</a:t>
            </a:r>
          </a:p>
        </p:txBody>
      </p:sp>
      <p:pic>
        <p:nvPicPr>
          <p:cNvPr id="47" name="Picture 46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3521" y="2983064"/>
            <a:ext cx="1351838" cy="845698"/>
          </a:xfrm>
          <a:prstGeom prst="rect">
            <a:avLst/>
          </a:prstGeom>
        </p:spPr>
      </p:pic>
      <p:cxnSp>
        <p:nvCxnSpPr>
          <p:cNvPr id="48" name="Elbow Connector 22"/>
          <p:cNvCxnSpPr>
            <a:endCxn id="47" idx="0"/>
          </p:cNvCxnSpPr>
          <p:nvPr/>
        </p:nvCxnSpPr>
        <p:spPr bwMode="auto">
          <a:xfrm flipH="1">
            <a:off x="1439440" y="2066389"/>
            <a:ext cx="728142" cy="916675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Elbow Connector 23"/>
          <p:cNvCxnSpPr>
            <a:endCxn id="47" idx="0"/>
          </p:cNvCxnSpPr>
          <p:nvPr/>
        </p:nvCxnSpPr>
        <p:spPr bwMode="auto">
          <a:xfrm>
            <a:off x="765003" y="2066389"/>
            <a:ext cx="674437" cy="916675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47" idx="3"/>
            <a:endCxn id="52" idx="1"/>
          </p:cNvCxnSpPr>
          <p:nvPr/>
        </p:nvCxnSpPr>
        <p:spPr bwMode="auto">
          <a:xfrm flipV="1">
            <a:off x="2115359" y="3405912"/>
            <a:ext cx="1076578" cy="1"/>
          </a:xfrm>
          <a:prstGeom prst="bentConnector3">
            <a:avLst>
              <a:gd name="adj1" fmla="val 50000"/>
            </a:avLst>
          </a:prstGeom>
          <a:ln w="127000" cmpd="dbl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2" name="Picture 51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91937" y="2983063"/>
            <a:ext cx="1351838" cy="845698"/>
          </a:xfrm>
          <a:prstGeom prst="rect">
            <a:avLst/>
          </a:prstGeom>
        </p:spPr>
      </p:pic>
      <p:sp>
        <p:nvSpPr>
          <p:cNvPr id="55" name="Content Placeholder 2"/>
          <p:cNvSpPr txBox="1">
            <a:spLocks/>
          </p:cNvSpPr>
          <p:nvPr/>
        </p:nvSpPr>
        <p:spPr>
          <a:xfrm>
            <a:off x="4730811" y="1540242"/>
            <a:ext cx="4413189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cs typeface="Arial" panose="020B0604020202020204" pitchFamily="34" charset="0"/>
              </a:rPr>
              <a:t>Traffic tunnels to FortiGate</a:t>
            </a: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 smtClean="0">
                <a:cs typeface="Arial" panose="020B0604020202020204" pitchFamily="34" charset="0"/>
              </a:rPr>
              <a:t>No </a:t>
            </a:r>
            <a:r>
              <a:rPr lang="en-US" dirty="0">
                <a:cs typeface="Arial" panose="020B0604020202020204" pitchFamily="34" charset="0"/>
              </a:rPr>
              <a:t>VLAN management</a:t>
            </a: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cs typeface="Arial" panose="020B0604020202020204" pitchFamily="34" charset="0"/>
              </a:rPr>
              <a:t>No </a:t>
            </a:r>
            <a:r>
              <a:rPr lang="en-US" dirty="0" err="1" smtClean="0">
                <a:cs typeface="Arial" panose="020B0604020202020204" pitchFamily="34" charset="0"/>
              </a:rPr>
              <a:t>trunking</a:t>
            </a:r>
            <a:endParaRPr lang="en-US" dirty="0" smtClean="0">
              <a:cs typeface="Arial" panose="020B0604020202020204" pitchFamily="34" charset="0"/>
            </a:endParaRPr>
          </a:p>
          <a:p>
            <a:pPr marL="174625" lvl="0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cs typeface="Arial" panose="020B0604020202020204" pitchFamily="34" charset="0"/>
              </a:rPr>
              <a:t>Fast Layer-2 switching, no </a:t>
            </a:r>
            <a:r>
              <a:rPr lang="en-US" dirty="0">
                <a:cs typeface="Arial" panose="020B0604020202020204" pitchFamily="34" charset="0"/>
              </a:rPr>
              <a:t>Layer-3 roaming</a:t>
            </a:r>
          </a:p>
          <a:p>
            <a:pPr marL="174625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>
                <a:cs typeface="Arial" panose="020B0604020202020204" pitchFamily="34" charset="0"/>
              </a:rPr>
              <a:t>No need to </a:t>
            </a:r>
            <a:r>
              <a:rPr lang="en-US" dirty="0" smtClean="0">
                <a:cs typeface="Arial" panose="020B0604020202020204" pitchFamily="34" charset="0"/>
              </a:rPr>
              <a:t>re-DHCP</a:t>
            </a:r>
          </a:p>
          <a:p>
            <a:pPr marL="174625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dirty="0" smtClean="0">
                <a:cs typeface="Arial" panose="020B0604020202020204" pitchFamily="34" charset="0"/>
              </a:rPr>
              <a:t>Increases </a:t>
            </a:r>
            <a:r>
              <a:rPr lang="en-US" dirty="0">
                <a:cs typeface="Arial" panose="020B0604020202020204" pitchFamily="34" charset="0"/>
              </a:rPr>
              <a:t>security and control</a:t>
            </a:r>
          </a:p>
          <a:p>
            <a:pPr marL="174625" lvl="0" indent="-174625"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n-US" dirty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 smtClean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 smtClean="0">
              <a:cs typeface="Arial" panose="020B0604020202020204" pitchFamily="34" charset="0"/>
            </a:endParaRPr>
          </a:p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809726" y="2016087"/>
            <a:ext cx="750983" cy="2985571"/>
          </a:xfrm>
          <a:custGeom>
            <a:avLst/>
            <a:gdLst>
              <a:gd name="connsiteX0" fmla="*/ 0 w 750983"/>
              <a:gd name="connsiteY0" fmla="*/ 0 h 2985571"/>
              <a:gd name="connsiteX1" fmla="*/ 627961 w 750983"/>
              <a:gd name="connsiteY1" fmla="*/ 1090670 h 2985571"/>
              <a:gd name="connsiteX2" fmla="*/ 738130 w 750983"/>
              <a:gd name="connsiteY2" fmla="*/ 2985571 h 298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983" h="2985571">
                <a:moveTo>
                  <a:pt x="0" y="0"/>
                </a:moveTo>
                <a:cubicBezTo>
                  <a:pt x="252469" y="296537"/>
                  <a:pt x="504939" y="593075"/>
                  <a:pt x="627961" y="1090670"/>
                </a:cubicBezTo>
                <a:cubicBezTo>
                  <a:pt x="750983" y="1588265"/>
                  <a:pt x="744556" y="2286918"/>
                  <a:pt x="738130" y="2985571"/>
                </a:cubicBezTo>
              </a:path>
            </a:pathLst>
          </a:custGeom>
          <a:ln w="127000" cmpd="tri">
            <a:prstDash val="sysDot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</a:endParaRPr>
          </a:p>
        </p:txBody>
      </p:sp>
      <p:cxnSp>
        <p:nvCxnSpPr>
          <p:cNvPr id="58" name="Elbow Connector 33"/>
          <p:cNvCxnSpPr/>
          <p:nvPr/>
        </p:nvCxnSpPr>
        <p:spPr bwMode="auto">
          <a:xfrm>
            <a:off x="1739615" y="3628623"/>
            <a:ext cx="2054067" cy="1373035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Elbow Connector 33"/>
          <p:cNvCxnSpPr>
            <a:stCxn id="52" idx="2"/>
          </p:cNvCxnSpPr>
          <p:nvPr/>
        </p:nvCxnSpPr>
        <p:spPr bwMode="auto">
          <a:xfrm flipH="1">
            <a:off x="3793682" y="3828761"/>
            <a:ext cx="74174" cy="1172897"/>
          </a:xfrm>
          <a:prstGeom prst="straightConnector1">
            <a:avLst/>
          </a:prstGeom>
          <a:ln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8" name="Elbow Connector 22"/>
          <p:cNvCxnSpPr>
            <a:stCxn id="82" idx="2"/>
            <a:endCxn id="52" idx="0"/>
          </p:cNvCxnSpPr>
          <p:nvPr/>
        </p:nvCxnSpPr>
        <p:spPr bwMode="auto">
          <a:xfrm>
            <a:off x="3698304" y="2062151"/>
            <a:ext cx="169552" cy="920912"/>
          </a:xfrm>
          <a:prstGeom prst="straightConnector1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9" name="Picture 2" descr="C:\Users\ksaraf\AppData\Local\Microsoft\Windows\Temporary Internet Files\Content.IE5\I6NWWA8A\MC900432546[1].pn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2553" y="5001658"/>
            <a:ext cx="896311" cy="896311"/>
          </a:xfrm>
          <a:prstGeom prst="rect">
            <a:avLst/>
          </a:prstGeom>
          <a:noFill/>
        </p:spPr>
      </p:pic>
      <p:sp>
        <p:nvSpPr>
          <p:cNvPr id="70" name="Freeform 69"/>
          <p:cNvSpPr/>
          <p:nvPr/>
        </p:nvSpPr>
        <p:spPr bwMode="auto">
          <a:xfrm>
            <a:off x="798709" y="2005070"/>
            <a:ext cx="3040655" cy="2974554"/>
          </a:xfrm>
          <a:custGeom>
            <a:avLst/>
            <a:gdLst>
              <a:gd name="connsiteX0" fmla="*/ 0 w 3040655"/>
              <a:gd name="connsiteY0" fmla="*/ 0 h 2974554"/>
              <a:gd name="connsiteX1" fmla="*/ 925417 w 3040655"/>
              <a:gd name="connsiteY1" fmla="*/ 1200838 h 2974554"/>
              <a:gd name="connsiteX2" fmla="*/ 2666082 w 3040655"/>
              <a:gd name="connsiteY2" fmla="*/ 1487277 h 2974554"/>
              <a:gd name="connsiteX3" fmla="*/ 3040655 w 3040655"/>
              <a:gd name="connsiteY3" fmla="*/ 2974554 h 297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0655" h="2974554">
                <a:moveTo>
                  <a:pt x="0" y="0"/>
                </a:moveTo>
                <a:cubicBezTo>
                  <a:pt x="240535" y="476479"/>
                  <a:pt x="481070" y="952959"/>
                  <a:pt x="925417" y="1200838"/>
                </a:cubicBezTo>
                <a:cubicBezTo>
                  <a:pt x="1369764" y="1448717"/>
                  <a:pt x="2313542" y="1191658"/>
                  <a:pt x="2666082" y="1487277"/>
                </a:cubicBezTo>
                <a:cubicBezTo>
                  <a:pt x="3018622" y="1782896"/>
                  <a:pt x="3029638" y="2378725"/>
                  <a:pt x="3040655" y="2974554"/>
                </a:cubicBezTo>
              </a:path>
            </a:pathLst>
          </a:custGeom>
          <a:ln w="127000" cmpd="tri">
            <a:prstDash val="sysDot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37863" y="2556260"/>
            <a:ext cx="97469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latin typeface="Helvetica 55 Roman"/>
                <a:cs typeface="Helvetica 55 Roman"/>
              </a:rPr>
              <a:t>CAPWAP</a:t>
            </a: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4744805" y="4492802"/>
            <a:ext cx="263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4625" marR="0" lvl="0" indent="-174625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dirty="0" smtClean="0">
                <a:cs typeface="Arial" panose="020B0604020202020204" pitchFamily="34" charset="0"/>
              </a:rPr>
              <a:t>Controller redundancy</a:t>
            </a:r>
            <a:endParaRPr lang="en-US" dirty="0">
              <a:cs typeface="Arial" panose="020B0604020202020204" pitchFamily="34" charset="0"/>
            </a:endParaRPr>
          </a:p>
        </p:txBody>
      </p:sp>
      <p:grpSp>
        <p:nvGrpSpPr>
          <p:cNvPr id="73" name="Group 51"/>
          <p:cNvGrpSpPr/>
          <p:nvPr/>
        </p:nvGrpSpPr>
        <p:grpSpPr>
          <a:xfrm>
            <a:off x="5641583" y="5122208"/>
            <a:ext cx="1206968" cy="1125415"/>
            <a:chOff x="6403654" y="5092504"/>
            <a:chExt cx="1206968" cy="1125415"/>
          </a:xfrm>
        </p:grpSpPr>
        <p:sp>
          <p:nvSpPr>
            <p:cNvPr id="74" name="TextBox 73"/>
            <p:cNvSpPr txBox="1"/>
            <p:nvPr/>
          </p:nvSpPr>
          <p:spPr>
            <a:xfrm>
              <a:off x="6527410" y="5472333"/>
              <a:ext cx="10278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VLANs</a:t>
              </a:r>
            </a:p>
          </p:txBody>
        </p:sp>
        <p:sp>
          <p:nvSpPr>
            <p:cNvPr id="75" name="&quot;No&quot; Symbol 74"/>
            <p:cNvSpPr/>
            <p:nvPr/>
          </p:nvSpPr>
          <p:spPr bwMode="auto">
            <a:xfrm>
              <a:off x="6403654" y="5092504"/>
              <a:ext cx="1206968" cy="1125415"/>
            </a:xfrm>
            <a:prstGeom prst="noSmoking">
              <a:avLst>
                <a:gd name="adj" fmla="val 15468"/>
              </a:avLst>
            </a:prstGeom>
            <a:solidFill>
              <a:schemeClr val="accent4">
                <a:alpha val="68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191937" y="1535073"/>
            <a:ext cx="1024128" cy="633984"/>
            <a:chOff x="3649151" y="1643632"/>
            <a:chExt cx="1024128" cy="633984"/>
          </a:xfrm>
        </p:grpSpPr>
        <p:grpSp>
          <p:nvGrpSpPr>
            <p:cNvPr id="62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66" name="Arc 65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7" name="Arc 66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63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64" name="Arc 63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5" name="Arc 64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pic>
        <p:nvPicPr>
          <p:cNvPr id="83" name="Picture 8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628" y="4737717"/>
            <a:ext cx="1340465" cy="971833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>
          <a:xfrm>
            <a:off x="1672113" y="1535073"/>
            <a:ext cx="1024128" cy="633984"/>
            <a:chOff x="3649151" y="1643632"/>
            <a:chExt cx="1024128" cy="633984"/>
          </a:xfrm>
        </p:grpSpPr>
        <p:grpSp>
          <p:nvGrpSpPr>
            <p:cNvPr id="87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92" name="Arc 91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3" name="Arc 92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90" name="Arc 89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1" name="Arc 90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grpSp>
        <p:nvGrpSpPr>
          <p:cNvPr id="94" name="Group 93"/>
          <p:cNvGrpSpPr/>
          <p:nvPr/>
        </p:nvGrpSpPr>
        <p:grpSpPr>
          <a:xfrm>
            <a:off x="189865" y="1535073"/>
            <a:ext cx="1024128" cy="633984"/>
            <a:chOff x="3649151" y="1643632"/>
            <a:chExt cx="1024128" cy="633984"/>
          </a:xfrm>
        </p:grpSpPr>
        <p:grpSp>
          <p:nvGrpSpPr>
            <p:cNvPr id="95" name="Group 86"/>
            <p:cNvGrpSpPr/>
            <p:nvPr/>
          </p:nvGrpSpPr>
          <p:grpSpPr>
            <a:xfrm>
              <a:off x="4039295" y="1643632"/>
              <a:ext cx="633984" cy="633984"/>
              <a:chOff x="6437376" y="4937760"/>
              <a:chExt cx="633984" cy="633984"/>
            </a:xfrm>
          </p:grpSpPr>
          <p:sp>
            <p:nvSpPr>
              <p:cNvPr id="100" name="Arc 99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01" name="Arc 100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96" name="Group 87"/>
            <p:cNvGrpSpPr/>
            <p:nvPr/>
          </p:nvGrpSpPr>
          <p:grpSpPr>
            <a:xfrm flipH="1">
              <a:off x="3649151" y="1643632"/>
              <a:ext cx="633984" cy="633984"/>
              <a:chOff x="6437376" y="4937760"/>
              <a:chExt cx="633984" cy="633984"/>
            </a:xfrm>
          </p:grpSpPr>
          <p:sp>
            <p:nvSpPr>
              <p:cNvPr id="98" name="Arc 97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99" name="Arc 98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8136" y="1788615"/>
              <a:ext cx="494763" cy="382095"/>
            </a:xfrm>
            <a:prstGeom prst="rect">
              <a:avLst/>
            </a:prstGeom>
          </p:spPr>
        </p:pic>
      </p:grpSp>
      <p:sp>
        <p:nvSpPr>
          <p:cNvPr id="106" name="TextBox 105"/>
          <p:cNvSpPr txBox="1"/>
          <p:nvPr/>
        </p:nvSpPr>
        <p:spPr>
          <a:xfrm>
            <a:off x="2473645" y="539778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 2</a:t>
            </a:r>
            <a:endParaRPr lang="en-US" sz="1200" dirty="0"/>
          </a:p>
        </p:txBody>
      </p:sp>
      <p:sp>
        <p:nvSpPr>
          <p:cNvPr id="107" name="TextBox 106"/>
          <p:cNvSpPr txBox="1"/>
          <p:nvPr/>
        </p:nvSpPr>
        <p:spPr>
          <a:xfrm>
            <a:off x="56704" y="5397782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 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474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70" grpId="0" animBg="1"/>
      <p:bldP spid="71" grpId="0"/>
      <p:bldP spid="7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FortiGate</a:t>
            </a:r>
            <a:r>
              <a:rPr lang="en-US" dirty="0" smtClean="0"/>
              <a:t> + </a:t>
            </a:r>
            <a:r>
              <a:rPr lang="en-US" dirty="0" err="1" smtClean="0"/>
              <a:t>FortiAP</a:t>
            </a:r>
            <a:r>
              <a:rPr lang="en-US" dirty="0" smtClean="0"/>
              <a:t> = Unified Access Layer</a:t>
            </a:r>
            <a:endParaRPr lang="en-US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 bwMode="auto">
          <a:xfrm flipV="1">
            <a:off x="2487168" y="2353236"/>
            <a:ext cx="4440105" cy="1987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5974080" y="3060192"/>
            <a:ext cx="524256" cy="39014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4785360" y="3553968"/>
            <a:ext cx="591312" cy="3962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>
            <a:cxnSpLocks/>
          </p:cNvCxnSpPr>
          <p:nvPr/>
        </p:nvCxnSpPr>
        <p:spPr bwMode="auto">
          <a:xfrm rot="5400000" flipH="1" flipV="1">
            <a:off x="6571487" y="2694433"/>
            <a:ext cx="963170" cy="499872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9" name="Picture 8" descr="WebAppServer_Lt_vF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06854" y="1230674"/>
            <a:ext cx="701594" cy="882047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 bwMode="auto">
          <a:xfrm flipV="1">
            <a:off x="3419856" y="3592286"/>
            <a:ext cx="3351058" cy="1496801"/>
          </a:xfrm>
          <a:prstGeom prst="line">
            <a:avLst/>
          </a:prstGeom>
          <a:solidFill>
            <a:schemeClr val="accent2">
              <a:alpha val="42000"/>
            </a:schemeClr>
          </a:solidFill>
          <a:ln w="254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11" name="Picture 10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93383" y="3598792"/>
            <a:ext cx="1351838" cy="845698"/>
          </a:xfrm>
          <a:prstGeom prst="rect">
            <a:avLst/>
          </a:prstGeom>
        </p:spPr>
      </p:pic>
      <p:pic>
        <p:nvPicPr>
          <p:cNvPr id="12" name="Picture 11" descr="Switch_Appliance_Lt-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50307" y="4234953"/>
            <a:ext cx="1351838" cy="845698"/>
          </a:xfrm>
          <a:prstGeom prst="rect">
            <a:avLst/>
          </a:prstGeom>
        </p:spPr>
      </p:pic>
      <p:pic>
        <p:nvPicPr>
          <p:cNvPr id="13" name="Picture 12" descr="Server_Appliance_Lt-s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98644" y="3743344"/>
            <a:ext cx="1493520" cy="938784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 bwMode="auto">
          <a:xfrm rot="16200000" flipH="1">
            <a:off x="4821936" y="1920240"/>
            <a:ext cx="707136" cy="64617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7130960" y="3904052"/>
            <a:ext cx="12522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FortiGate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6475" y="4376057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Wi-Fi Controller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40075" y="4874622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Switch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18" name="Picture 17" descr="2U_Lt-s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20666" y="2394938"/>
            <a:ext cx="1512123" cy="1051286"/>
          </a:xfrm>
          <a:prstGeom prst="rect">
            <a:avLst/>
          </a:prstGeom>
        </p:spPr>
      </p:pic>
      <p:pic>
        <p:nvPicPr>
          <p:cNvPr id="19" name="Picture 18" descr="2U_Lt-s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45976" y="3053522"/>
            <a:ext cx="1512123" cy="1051286"/>
          </a:xfrm>
          <a:prstGeom prst="rect">
            <a:avLst/>
          </a:prstGeom>
        </p:spPr>
      </p:pic>
      <p:grpSp>
        <p:nvGrpSpPr>
          <p:cNvPr id="3" name="Group 94"/>
          <p:cNvGrpSpPr/>
          <p:nvPr/>
        </p:nvGrpSpPr>
        <p:grpSpPr>
          <a:xfrm>
            <a:off x="5305425" y="2000250"/>
            <a:ext cx="888856" cy="1189038"/>
            <a:chOff x="4953000" y="2143125"/>
            <a:chExt cx="888856" cy="1189038"/>
          </a:xfrm>
        </p:grpSpPr>
        <p:sp>
          <p:nvSpPr>
            <p:cNvPr id="21" name="Oval 47"/>
            <p:cNvSpPr>
              <a:spLocks noChangeArrowheads="1"/>
            </p:cNvSpPr>
            <p:nvPr/>
          </p:nvSpPr>
          <p:spPr bwMode="auto">
            <a:xfrm>
              <a:off x="5405121" y="3138599"/>
              <a:ext cx="145579" cy="82956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sz="1000"/>
            </a:p>
          </p:txBody>
        </p:sp>
        <p:pic>
          <p:nvPicPr>
            <p:cNvPr id="22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961285" y="3017874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8" descr="Appliance-DeepBlue_Lt-s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953000" y="2900521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6" descr="Appliance-Pink_Lt-s.pn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961285" y="2776425"/>
              <a:ext cx="880571" cy="31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" descr="Appliance-Blue_Lt-s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4963652" y="2648955"/>
              <a:ext cx="874653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9" descr="Appliance-Yellow_Lt-s.pn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961285" y="2522160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2" descr="Appliance-Purple_Lt-s.pn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4961285" y="2394691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0" descr="Appliance-Green_Lt-s.png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4964836" y="2270594"/>
              <a:ext cx="874654" cy="31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953000" y="2143125"/>
              <a:ext cx="880571" cy="314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70"/>
          <p:cNvGrpSpPr/>
          <p:nvPr/>
        </p:nvGrpSpPr>
        <p:grpSpPr>
          <a:xfrm>
            <a:off x="6474818" y="2612898"/>
            <a:ext cx="2367811" cy="1200554"/>
            <a:chOff x="120650" y="2933700"/>
            <a:chExt cx="3175918" cy="2825869"/>
          </a:xfrm>
        </p:grpSpPr>
        <p:sp>
          <p:nvSpPr>
            <p:cNvPr id="31" name="Text Box 23"/>
            <p:cNvSpPr txBox="1">
              <a:spLocks noChangeArrowheads="1"/>
            </p:cNvSpPr>
            <p:nvPr/>
          </p:nvSpPr>
          <p:spPr bwMode="auto">
            <a:xfrm>
              <a:off x="1528763" y="5180013"/>
              <a:ext cx="841115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Firewall</a:t>
              </a:r>
            </a:p>
          </p:txBody>
        </p:sp>
        <p:sp>
          <p:nvSpPr>
            <p:cNvPr id="32" name="Text Box 24"/>
            <p:cNvSpPr txBox="1">
              <a:spLocks noChangeArrowheads="1"/>
            </p:cNvSpPr>
            <p:nvPr/>
          </p:nvSpPr>
          <p:spPr bwMode="auto">
            <a:xfrm>
              <a:off x="1528763" y="4879974"/>
              <a:ext cx="905618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Antivirus</a:t>
              </a:r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1528763" y="4578350"/>
              <a:ext cx="961520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err="1"/>
                <a:t>Antispam</a:t>
              </a:r>
              <a:endParaRPr lang="en-US" sz="1000" dirty="0"/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528763" y="4276724"/>
              <a:ext cx="1649549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WAN Optimization</a:t>
              </a: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528763" y="3975101"/>
              <a:ext cx="1258232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Web Filtering</a:t>
              </a: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1528763" y="3673475"/>
              <a:ext cx="1683951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Application Control</a:t>
              </a:r>
            </a:p>
          </p:txBody>
        </p:sp>
        <p:sp>
          <p:nvSpPr>
            <p:cNvPr id="37" name="Text Box 29"/>
            <p:cNvSpPr txBox="1">
              <a:spLocks noChangeArrowheads="1"/>
            </p:cNvSpPr>
            <p:nvPr/>
          </p:nvSpPr>
          <p:spPr bwMode="auto">
            <a:xfrm>
              <a:off x="1528763" y="3371849"/>
              <a:ext cx="1767805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Intrusion Prevention</a:t>
              </a:r>
            </a:p>
          </p:txBody>
        </p:sp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528763" y="3070225"/>
              <a:ext cx="600304" cy="5795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VPN</a:t>
              </a:r>
            </a:p>
          </p:txBody>
        </p:sp>
        <p:sp>
          <p:nvSpPr>
            <p:cNvPr id="39" name="Oval 47"/>
            <p:cNvSpPr>
              <a:spLocks noChangeArrowheads="1"/>
            </p:cNvSpPr>
            <p:nvPr/>
          </p:nvSpPr>
          <p:spPr bwMode="auto">
            <a:xfrm>
              <a:off x="727075" y="5276850"/>
              <a:ext cx="195263" cy="1952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sz="1000"/>
            </a:p>
          </p:txBody>
        </p:sp>
        <p:pic>
          <p:nvPicPr>
            <p:cNvPr id="40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31763" y="4992688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8" descr="Appliance-DeepBlue_Lt-s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20650" y="4716463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6" descr="Appliance-Pink_Lt-s.pn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131763" y="4424363"/>
              <a:ext cx="1181100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11" descr="Appliance-Blue_Lt-s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34938" y="4124325"/>
              <a:ext cx="1173162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9" descr="Appliance-Yellow_Lt-s.pn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131763" y="3825874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12" descr="Appliance-Purple_Lt-s.pn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131763" y="3525838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10" descr="Appliance-Green_Lt-s.png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136525" y="3233738"/>
              <a:ext cx="1173163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7" descr="Appliance-Orange_Lt-s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20650" y="2933700"/>
              <a:ext cx="1181100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" name="TextBox 47"/>
          <p:cNvSpPr txBox="1"/>
          <p:nvPr/>
        </p:nvSpPr>
        <p:spPr>
          <a:xfrm>
            <a:off x="3365400" y="1131167"/>
            <a:ext cx="14398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Security  Management System</a:t>
            </a:r>
            <a:endParaRPr lang="en-US" sz="1100" dirty="0"/>
          </a:p>
        </p:txBody>
      </p:sp>
      <p:sp>
        <p:nvSpPr>
          <p:cNvPr id="49" name="TextBox 48"/>
          <p:cNvSpPr txBox="1"/>
          <p:nvPr/>
        </p:nvSpPr>
        <p:spPr>
          <a:xfrm>
            <a:off x="33323" y="2270790"/>
            <a:ext cx="2768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-65" charset="0"/>
                <a:ea typeface="ＭＳ Ｐゴシック" pitchFamily="-65" charset="-128"/>
              </a:rPr>
              <a:t>Unified Access Layer</a:t>
            </a: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-65" charset="0"/>
              <a:ea typeface="ＭＳ Ｐゴシック" pitchFamily="-65" charset="-128"/>
            </a:endParaRPr>
          </a:p>
        </p:txBody>
      </p:sp>
      <p:cxnSp>
        <p:nvCxnSpPr>
          <p:cNvPr id="50" name="Straight Arrow Connector 49"/>
          <p:cNvCxnSpPr/>
          <p:nvPr/>
        </p:nvCxnSpPr>
        <p:spPr bwMode="auto">
          <a:xfrm flipV="1">
            <a:off x="329184" y="2109216"/>
            <a:ext cx="3962400" cy="168249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30" name="Group 76"/>
          <p:cNvGrpSpPr/>
          <p:nvPr/>
        </p:nvGrpSpPr>
        <p:grpSpPr>
          <a:xfrm>
            <a:off x="658368" y="4511040"/>
            <a:ext cx="1024128" cy="633984"/>
            <a:chOff x="6022848" y="4937760"/>
            <a:chExt cx="1024128" cy="633984"/>
          </a:xfrm>
        </p:grpSpPr>
        <p:pic>
          <p:nvPicPr>
            <p:cNvPr id="52" name="Picture 51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1" name="Group 78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57" name="Arc 5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58" name="Arc 5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53" name="Group 79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55" name="Arc 5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56" name="Arc 5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54" name="Group 84"/>
          <p:cNvGrpSpPr/>
          <p:nvPr/>
        </p:nvGrpSpPr>
        <p:grpSpPr>
          <a:xfrm>
            <a:off x="2011680" y="4632960"/>
            <a:ext cx="1024128" cy="633984"/>
            <a:chOff x="6022848" y="4937760"/>
            <a:chExt cx="1024128" cy="633984"/>
          </a:xfrm>
        </p:grpSpPr>
        <p:pic>
          <p:nvPicPr>
            <p:cNvPr id="60" name="Picture 59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9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65" name="Arc 6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66" name="Arc 6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61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63" name="Arc 6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64" name="Arc 6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62" name="Group 100"/>
          <p:cNvGrpSpPr/>
          <p:nvPr/>
        </p:nvGrpSpPr>
        <p:grpSpPr>
          <a:xfrm>
            <a:off x="2084832" y="5510784"/>
            <a:ext cx="1024128" cy="633984"/>
            <a:chOff x="6022848" y="4937760"/>
            <a:chExt cx="1024128" cy="633984"/>
          </a:xfrm>
        </p:grpSpPr>
        <p:pic>
          <p:nvPicPr>
            <p:cNvPr id="68" name="Picture 67" descr="FAP-221B_Ft-TOP.pn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7" name="Group 102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73" name="Arc 7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74" name="Arc 7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69" name="Group 103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71" name="Arc 70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72" name="Arc 71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grpSp>
        <p:nvGrpSpPr>
          <p:cNvPr id="70" name="Group 117"/>
          <p:cNvGrpSpPr/>
          <p:nvPr/>
        </p:nvGrpSpPr>
        <p:grpSpPr>
          <a:xfrm>
            <a:off x="1231392" y="3572137"/>
            <a:ext cx="1024128" cy="1052335"/>
            <a:chOff x="1231392" y="3572137"/>
            <a:chExt cx="1024128" cy="1052335"/>
          </a:xfrm>
        </p:grpSpPr>
        <p:grpSp>
          <p:nvGrpSpPr>
            <p:cNvPr id="75" name="Group 71"/>
            <p:cNvGrpSpPr/>
            <p:nvPr/>
          </p:nvGrpSpPr>
          <p:grpSpPr>
            <a:xfrm>
              <a:off x="1621536" y="3779520"/>
              <a:ext cx="633984" cy="633984"/>
              <a:chOff x="6437376" y="4937760"/>
              <a:chExt cx="633984" cy="633984"/>
            </a:xfrm>
          </p:grpSpPr>
          <p:sp>
            <p:nvSpPr>
              <p:cNvPr id="81" name="Arc 80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2" name="Arc 81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76" name="Group 72"/>
            <p:cNvGrpSpPr/>
            <p:nvPr/>
          </p:nvGrpSpPr>
          <p:grpSpPr>
            <a:xfrm flipH="1">
              <a:off x="1231392" y="3779520"/>
              <a:ext cx="633984" cy="633984"/>
              <a:chOff x="6437376" y="4937760"/>
              <a:chExt cx="633984" cy="633984"/>
            </a:xfrm>
          </p:grpSpPr>
          <p:sp>
            <p:nvSpPr>
              <p:cNvPr id="79" name="Arc 7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0" name="Arc 7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78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17959449">
              <a:off x="1266177" y="3831121"/>
              <a:ext cx="1052335" cy="5343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77" name="Group 118"/>
          <p:cNvGrpSpPr/>
          <p:nvPr/>
        </p:nvGrpSpPr>
        <p:grpSpPr>
          <a:xfrm>
            <a:off x="646176" y="5035177"/>
            <a:ext cx="1024128" cy="1052335"/>
            <a:chOff x="1231392" y="3572137"/>
            <a:chExt cx="1024128" cy="1052335"/>
          </a:xfrm>
        </p:grpSpPr>
        <p:grpSp>
          <p:nvGrpSpPr>
            <p:cNvPr id="83" name="Group 119"/>
            <p:cNvGrpSpPr/>
            <p:nvPr/>
          </p:nvGrpSpPr>
          <p:grpSpPr>
            <a:xfrm>
              <a:off x="1621536" y="3779520"/>
              <a:ext cx="633984" cy="633984"/>
              <a:chOff x="6437376" y="4937760"/>
              <a:chExt cx="633984" cy="633984"/>
            </a:xfrm>
          </p:grpSpPr>
          <p:sp>
            <p:nvSpPr>
              <p:cNvPr id="89" name="Arc 8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0" name="Arc 8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84" name="Group 120"/>
            <p:cNvGrpSpPr/>
            <p:nvPr/>
          </p:nvGrpSpPr>
          <p:grpSpPr>
            <a:xfrm flipH="1">
              <a:off x="1231392" y="3779520"/>
              <a:ext cx="633984" cy="633984"/>
              <a:chOff x="6437376" y="4937760"/>
              <a:chExt cx="633984" cy="633984"/>
            </a:xfrm>
          </p:grpSpPr>
          <p:sp>
            <p:nvSpPr>
              <p:cNvPr id="87" name="Arc 8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88" name="Arc 8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86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17959449">
              <a:off x="1266177" y="3831121"/>
              <a:ext cx="1052335" cy="5343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85" name="Group 127"/>
          <p:cNvGrpSpPr/>
          <p:nvPr/>
        </p:nvGrpSpPr>
        <p:grpSpPr>
          <a:xfrm>
            <a:off x="3206496" y="5108448"/>
            <a:ext cx="1024128" cy="633984"/>
            <a:chOff x="3206496" y="5108448"/>
            <a:chExt cx="1024128" cy="633984"/>
          </a:xfrm>
        </p:grpSpPr>
        <p:grpSp>
          <p:nvGrpSpPr>
            <p:cNvPr id="91" name="Group 110"/>
            <p:cNvGrpSpPr/>
            <p:nvPr/>
          </p:nvGrpSpPr>
          <p:grpSpPr>
            <a:xfrm>
              <a:off x="3596640" y="5108448"/>
              <a:ext cx="633984" cy="633984"/>
              <a:chOff x="6437376" y="4937760"/>
              <a:chExt cx="633984" cy="633984"/>
            </a:xfrm>
          </p:grpSpPr>
          <p:sp>
            <p:nvSpPr>
              <p:cNvPr id="97" name="Arc 9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8" name="Arc 9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92" name="Group 111"/>
            <p:cNvGrpSpPr/>
            <p:nvPr/>
          </p:nvGrpSpPr>
          <p:grpSpPr>
            <a:xfrm flipH="1">
              <a:off x="3206496" y="5108448"/>
              <a:ext cx="633984" cy="633984"/>
              <a:chOff x="6437376" y="4937760"/>
              <a:chExt cx="633984" cy="633984"/>
            </a:xfrm>
          </p:grpSpPr>
          <p:sp>
            <p:nvSpPr>
              <p:cNvPr id="95" name="Arc 9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6" name="Arc 9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pic>
          <p:nvPicPr>
            <p:cNvPr id="94" name="Picture 93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3377184" y="5272173"/>
              <a:ext cx="660691" cy="2812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9" name="Rectangle 98"/>
          <p:cNvSpPr/>
          <p:nvPr/>
        </p:nvSpPr>
        <p:spPr>
          <a:xfrm>
            <a:off x="5736336" y="5157509"/>
            <a:ext cx="3358896" cy="824841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Lower cost of acquisition 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Lower cost of ownership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Improves security provisioning</a:t>
            </a:r>
          </a:p>
        </p:txBody>
      </p:sp>
      <p:sp>
        <p:nvSpPr>
          <p:cNvPr id="100" name="TextBox 61"/>
          <p:cNvSpPr txBox="1">
            <a:spLocks noChangeArrowheads="1"/>
          </p:cNvSpPr>
          <p:nvPr/>
        </p:nvSpPr>
        <p:spPr bwMode="auto">
          <a:xfrm>
            <a:off x="1831061" y="1631327"/>
            <a:ext cx="13388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/>
            </a:lvl1pPr>
          </a:lstStyle>
          <a:p>
            <a:r>
              <a:rPr lang="en-US" dirty="0" smtClean="0"/>
              <a:t>Wireless </a:t>
            </a:r>
            <a:r>
              <a:rPr lang="en-US" dirty="0"/>
              <a:t>Management system</a:t>
            </a:r>
          </a:p>
        </p:txBody>
      </p:sp>
      <p:cxnSp>
        <p:nvCxnSpPr>
          <p:cNvPr id="101" name="Straight Connector 63"/>
          <p:cNvCxnSpPr>
            <a:cxnSpLocks noChangeShapeType="1"/>
          </p:cNvCxnSpPr>
          <p:nvPr/>
        </p:nvCxnSpPr>
        <p:spPr bwMode="auto">
          <a:xfrm>
            <a:off x="3452690" y="2569042"/>
            <a:ext cx="600777" cy="644362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102" name="Picture 10" descr="WebAppServer_Lt_vF.pn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853446" y="1859229"/>
            <a:ext cx="853245" cy="805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Picture 102" descr="Server_Appliance_Lt-s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02522" y="2941283"/>
            <a:ext cx="1493520" cy="938784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92957" y="4025228"/>
            <a:ext cx="1035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131313"/>
                </a:solidFill>
                <a:latin typeface="Arial" pitchFamily="-65" charset="0"/>
                <a:ea typeface="ＭＳ Ｐゴシック" pitchFamily="-65" charset="-128"/>
              </a:rPr>
              <a:t>FortiAP</a:t>
            </a:r>
            <a:endParaRPr lang="en-US" sz="2000" dirty="0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6823014" y="1604146"/>
            <a:ext cx="1387154" cy="844570"/>
            <a:chOff x="3410901" y="2980928"/>
            <a:chExt cx="1811866" cy="1103155"/>
          </a:xfrm>
        </p:grpSpPr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107" name="TextBox 106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7947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11181 -0.0113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" y="-5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1559 -0.09028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-4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1309 -0.0842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-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9" grpId="0"/>
      <p:bldP spid="99" grpId="0" animBg="1"/>
      <p:bldP spid="100" grpId="1"/>
      <p:bldP spid="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Wireless Controller Options for FortiAP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130"/>
            <a:ext cx="6064071" cy="4861034"/>
          </a:xfrm>
        </p:spPr>
        <p:txBody>
          <a:bodyPr/>
          <a:lstStyle/>
          <a:p>
            <a:pPr lvl="0"/>
            <a:r>
              <a:rPr lang="en-US" b="1" dirty="0" smtClean="0"/>
              <a:t>Every</a:t>
            </a:r>
            <a:r>
              <a:rPr lang="en-US" dirty="0" smtClean="0"/>
              <a:t> FortiGate is a wireless controller</a:t>
            </a:r>
          </a:p>
          <a:p>
            <a:pPr lvl="0"/>
            <a:r>
              <a:rPr lang="en-US" b="1" dirty="0" smtClean="0"/>
              <a:t>Largest range </a:t>
            </a:r>
            <a:r>
              <a:rPr lang="en-US" dirty="0" smtClean="0"/>
              <a:t>of wireless controllers in the industry</a:t>
            </a:r>
          </a:p>
          <a:p>
            <a:pPr lvl="0"/>
            <a:r>
              <a:rPr lang="en-US" dirty="0" smtClean="0"/>
              <a:t>Per FortiGate, support ranges from 5 APs and 100 users </a:t>
            </a:r>
            <a:r>
              <a:rPr lang="en-US" b="1" dirty="0" smtClean="0"/>
              <a:t>up to 10,000 APs and 32,000 users</a:t>
            </a:r>
            <a:endParaRPr lang="en-US" b="1" dirty="0"/>
          </a:p>
        </p:txBody>
      </p:sp>
      <p:sp>
        <p:nvSpPr>
          <p:cNvPr id="11" name="Shape 57"/>
          <p:cNvSpPr/>
          <p:nvPr/>
        </p:nvSpPr>
        <p:spPr>
          <a:xfrm rot="19357233" flipV="1">
            <a:off x="468892" y="2599869"/>
            <a:ext cx="8618164" cy="3102962"/>
          </a:xfrm>
          <a:custGeom>
            <a:avLst/>
            <a:gdLst>
              <a:gd name="connsiteX0" fmla="*/ 0 w 7427560"/>
              <a:gd name="connsiteY0" fmla="*/ 3786316 h 3786316"/>
              <a:gd name="connsiteX1" fmla="*/ 6252363 w 7427560"/>
              <a:gd name="connsiteY1" fmla="*/ 473290 h 3786316"/>
              <a:gd name="connsiteX2" fmla="*/ 6199036 w 7427560"/>
              <a:gd name="connsiteY2" fmla="*/ 0 h 3786316"/>
              <a:gd name="connsiteX3" fmla="*/ 7427560 w 7427560"/>
              <a:gd name="connsiteY3" fmla="*/ 703952 h 3786316"/>
              <a:gd name="connsiteX4" fmla="*/ 6400331 w 7427560"/>
              <a:gd name="connsiteY4" fmla="*/ 1786535 h 3786316"/>
              <a:gd name="connsiteX5" fmla="*/ 6347004 w 7427560"/>
              <a:gd name="connsiteY5" fmla="*/ 1313246 h 3786316"/>
              <a:gd name="connsiteX6" fmla="*/ 0 w 7427560"/>
              <a:gd name="connsiteY6" fmla="*/ 3786316 h 3786316"/>
              <a:gd name="connsiteX0" fmla="*/ 0 w 7425232"/>
              <a:gd name="connsiteY0" fmla="*/ 3786316 h 3786316"/>
              <a:gd name="connsiteX1" fmla="*/ 6252363 w 7425232"/>
              <a:gd name="connsiteY1" fmla="*/ 473290 h 3786316"/>
              <a:gd name="connsiteX2" fmla="*/ 6199036 w 7425232"/>
              <a:gd name="connsiteY2" fmla="*/ 0 h 3786316"/>
              <a:gd name="connsiteX3" fmla="*/ 7425232 w 7425232"/>
              <a:gd name="connsiteY3" fmla="*/ 927691 h 3786316"/>
              <a:gd name="connsiteX4" fmla="*/ 6400331 w 7425232"/>
              <a:gd name="connsiteY4" fmla="*/ 1786535 h 3786316"/>
              <a:gd name="connsiteX5" fmla="*/ 6347004 w 7425232"/>
              <a:gd name="connsiteY5" fmla="*/ 1313246 h 3786316"/>
              <a:gd name="connsiteX6" fmla="*/ 0 w 7425232"/>
              <a:gd name="connsiteY6" fmla="*/ 3786316 h 3786316"/>
              <a:gd name="connsiteX0" fmla="*/ 0 w 7400249"/>
              <a:gd name="connsiteY0" fmla="*/ 3786316 h 3786316"/>
              <a:gd name="connsiteX1" fmla="*/ 6252363 w 7400249"/>
              <a:gd name="connsiteY1" fmla="*/ 473290 h 3786316"/>
              <a:gd name="connsiteX2" fmla="*/ 6199036 w 7400249"/>
              <a:gd name="connsiteY2" fmla="*/ 0 h 3786316"/>
              <a:gd name="connsiteX3" fmla="*/ 7400249 w 7400249"/>
              <a:gd name="connsiteY3" fmla="*/ 955204 h 3786316"/>
              <a:gd name="connsiteX4" fmla="*/ 6400331 w 7400249"/>
              <a:gd name="connsiteY4" fmla="*/ 1786535 h 3786316"/>
              <a:gd name="connsiteX5" fmla="*/ 6347004 w 7400249"/>
              <a:gd name="connsiteY5" fmla="*/ 1313246 h 3786316"/>
              <a:gd name="connsiteX6" fmla="*/ 0 w 7400249"/>
              <a:gd name="connsiteY6" fmla="*/ 3786316 h 3786316"/>
              <a:gd name="connsiteX0" fmla="*/ 0 w 7375265"/>
              <a:gd name="connsiteY0" fmla="*/ 3786316 h 3786316"/>
              <a:gd name="connsiteX1" fmla="*/ 6252363 w 7375265"/>
              <a:gd name="connsiteY1" fmla="*/ 473290 h 3786316"/>
              <a:gd name="connsiteX2" fmla="*/ 6199036 w 7375265"/>
              <a:gd name="connsiteY2" fmla="*/ 0 h 3786316"/>
              <a:gd name="connsiteX3" fmla="*/ 7375265 w 7375265"/>
              <a:gd name="connsiteY3" fmla="*/ 982716 h 3786316"/>
              <a:gd name="connsiteX4" fmla="*/ 6400331 w 7375265"/>
              <a:gd name="connsiteY4" fmla="*/ 1786535 h 3786316"/>
              <a:gd name="connsiteX5" fmla="*/ 6347004 w 7375265"/>
              <a:gd name="connsiteY5" fmla="*/ 1313246 h 3786316"/>
              <a:gd name="connsiteX6" fmla="*/ 0 w 7375265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00331 w 7382229"/>
              <a:gd name="connsiteY4" fmla="*/ 1786535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68032 w 7382229"/>
              <a:gd name="connsiteY4" fmla="*/ 1953176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2229" h="3786316">
                <a:moveTo>
                  <a:pt x="0" y="3786316"/>
                </a:moveTo>
                <a:cubicBezTo>
                  <a:pt x="825285" y="2103509"/>
                  <a:pt x="2909406" y="999167"/>
                  <a:pt x="6252363" y="473290"/>
                </a:cubicBezTo>
                <a:lnTo>
                  <a:pt x="6199036" y="0"/>
                </a:lnTo>
                <a:lnTo>
                  <a:pt x="7382229" y="956493"/>
                </a:lnTo>
                <a:lnTo>
                  <a:pt x="6468032" y="1953176"/>
                </a:lnTo>
                <a:lnTo>
                  <a:pt x="6347004" y="1313246"/>
                </a:lnTo>
                <a:cubicBezTo>
                  <a:pt x="3353595" y="1523597"/>
                  <a:pt x="1237927" y="2347953"/>
                  <a:pt x="0" y="3786316"/>
                </a:cubicBez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7974" y="3815708"/>
            <a:ext cx="2185912" cy="67128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1271" y="2332345"/>
            <a:ext cx="2183668" cy="885271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8446" y="4904304"/>
            <a:ext cx="2196482" cy="432095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6" name="Picture 15" descr="FWF-90D_Ft-top-an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9" y="4750949"/>
            <a:ext cx="1348643" cy="901916"/>
          </a:xfrm>
          <a:prstGeom prst="rect">
            <a:avLst/>
          </a:prstGeom>
        </p:spPr>
      </p:pic>
      <p:pic>
        <p:nvPicPr>
          <p:cNvPr id="17" name="Picture 16" descr="FGFWF-30D.png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241" y="5494728"/>
            <a:ext cx="1048878" cy="2614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25851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Pane of Glass Management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26" y="1359019"/>
            <a:ext cx="8273311" cy="462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23528" y="5517232"/>
            <a:ext cx="2088232" cy="288032"/>
          </a:xfrm>
          <a:prstGeom prst="ellipse">
            <a:avLst/>
          </a:prstGeom>
          <a:noFill/>
          <a:ln>
            <a:solidFill>
              <a:srgbClr val="CE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49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Features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8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Application Control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65130"/>
            <a:ext cx="4624144" cy="4861034"/>
          </a:xfrm>
        </p:spPr>
        <p:txBody>
          <a:bodyPr/>
          <a:lstStyle/>
          <a:p>
            <a:pPr marL="0" lvl="0" indent="0">
              <a:lnSpc>
                <a:spcPct val="95000"/>
              </a:lnSpc>
              <a:spcBef>
                <a:spcPts val="400"/>
              </a:spcBef>
              <a:buNone/>
            </a:pPr>
            <a:r>
              <a:rPr lang="en-US" sz="2000" b="1" dirty="0" smtClean="0"/>
              <a:t>Bandwidth Control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Uses Layer-7 inspection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Ensures business critical applications are prioritized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Ensures bandwidth allocation is fair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Critical for optimization of WAN links</a:t>
            </a:r>
          </a:p>
          <a:p>
            <a:pPr marL="0" lvl="0" indent="0">
              <a:lnSpc>
                <a:spcPct val="95000"/>
              </a:lnSpc>
              <a:spcBef>
                <a:spcPts val="1800"/>
              </a:spcBef>
              <a:buNone/>
            </a:pPr>
            <a:r>
              <a:rPr lang="en-US" sz="2000" b="1" dirty="0" smtClean="0"/>
              <a:t>Fortinet Application </a:t>
            </a:r>
            <a:br>
              <a:rPr lang="en-US" sz="2000" b="1" dirty="0" smtClean="0"/>
            </a:br>
            <a:r>
              <a:rPr lang="en-US" sz="2000" b="1" dirty="0" smtClean="0"/>
              <a:t>Control Sensors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Over 3,000+ Apps Identified, </a:t>
            </a:r>
            <a:br>
              <a:rPr lang="en-US" sz="1700" dirty="0" smtClean="0"/>
            </a:br>
            <a:r>
              <a:rPr lang="en-US" sz="1700" dirty="0" smtClean="0"/>
              <a:t>16 Categories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Advanced IM &amp; P2P control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Application Control </a:t>
            </a:r>
            <a:br>
              <a:rPr lang="en-US" sz="1700" dirty="0" smtClean="0"/>
            </a:br>
            <a:r>
              <a:rPr lang="en-US" sz="1700" dirty="0" smtClean="0"/>
              <a:t>Traffic Shaping</a:t>
            </a:r>
          </a:p>
          <a:p>
            <a:pPr lvl="0">
              <a:lnSpc>
                <a:spcPct val="95000"/>
              </a:lnSpc>
              <a:spcBef>
                <a:spcPts val="400"/>
              </a:spcBef>
            </a:pPr>
            <a:r>
              <a:rPr lang="en-US" sz="1700" dirty="0" smtClean="0"/>
              <a:t>SSL Content Inspection</a:t>
            </a:r>
            <a:endParaRPr lang="en-US" sz="1700" dirty="0"/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27942" y="4253567"/>
            <a:ext cx="1760239" cy="6589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7942" y="2758460"/>
            <a:ext cx="1866484" cy="64714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47" name="Straight Connector 46"/>
          <p:cNvCxnSpPr>
            <a:cxnSpLocks/>
          </p:cNvCxnSpPr>
          <p:nvPr/>
        </p:nvCxnSpPr>
        <p:spPr bwMode="auto">
          <a:xfrm>
            <a:off x="5727723" y="5157870"/>
            <a:ext cx="484909" cy="336176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triangle" w="lg" len="med"/>
          </a:ln>
          <a:effectLst/>
        </p:spPr>
      </p:cxnSp>
      <p:pic>
        <p:nvPicPr>
          <p:cNvPr id="48" name="Picture 47" descr="Laptop-Wireless_Lt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34450" y="5225106"/>
            <a:ext cx="831273" cy="645031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49" name="Picture 48" descr="Laptop-Wireless_Lt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3359" y="5359576"/>
            <a:ext cx="831273" cy="645031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50" name="Straight Connector 49"/>
          <p:cNvCxnSpPr>
            <a:cxnSpLocks/>
          </p:cNvCxnSpPr>
          <p:nvPr/>
        </p:nvCxnSpPr>
        <p:spPr bwMode="auto">
          <a:xfrm rot="10800000" flipV="1">
            <a:off x="4896450" y="5157870"/>
            <a:ext cx="484909" cy="268941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triangle" w="lg" len="med"/>
          </a:ln>
          <a:effectLst/>
        </p:spPr>
      </p:cxn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3649541" y="6031929"/>
            <a:ext cx="1715943" cy="28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1300" b="1" dirty="0" smtClean="0">
                <a:latin typeface="+mj-lt"/>
                <a:ea typeface="新細明體" charset="-120"/>
                <a:cs typeface="新細明體" charset="-120"/>
              </a:rPr>
              <a:t>Client #1</a:t>
            </a:r>
            <a:endParaRPr lang="en-US" altLang="zh-TW" sz="1300" dirty="0">
              <a:latin typeface="+mj-lt"/>
              <a:ea typeface="新細明體" charset="-120"/>
              <a:cs typeface="新細明體" charset="-120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5935541" y="6031929"/>
            <a:ext cx="1715943" cy="28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1300" b="1" dirty="0" smtClean="0">
                <a:latin typeface="+mj-lt"/>
                <a:ea typeface="新細明體" charset="-120"/>
                <a:cs typeface="新細明體" charset="-120"/>
              </a:rPr>
              <a:t>Client #2 </a:t>
            </a:r>
            <a:endParaRPr lang="en-US" altLang="zh-TW" sz="1300" dirty="0">
              <a:latin typeface="+mj-lt"/>
              <a:ea typeface="新細明體" charset="-120"/>
              <a:cs typeface="新細明體" charset="-120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rot="2097228">
            <a:off x="5627263" y="5140873"/>
            <a:ext cx="967838" cy="1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700" b="1" dirty="0" smtClean="0">
                <a:latin typeface="+mj-lt"/>
                <a:ea typeface="新細明體" charset="-120"/>
                <a:cs typeface="新細明體" charset="-120"/>
              </a:rPr>
              <a:t>High Priority App</a:t>
            </a:r>
            <a:endParaRPr lang="en-US" altLang="zh-TW" sz="700" dirty="0">
              <a:latin typeface="+mj-lt"/>
              <a:ea typeface="新細明體" charset="-120"/>
              <a:cs typeface="新細明體" charset="-120"/>
            </a:endParaRPr>
          </a:p>
        </p:txBody>
      </p:sp>
      <p:grpSp>
        <p:nvGrpSpPr>
          <p:cNvPr id="5" name="Group 45"/>
          <p:cNvGrpSpPr/>
          <p:nvPr/>
        </p:nvGrpSpPr>
        <p:grpSpPr>
          <a:xfrm>
            <a:off x="4757904" y="3745929"/>
            <a:ext cx="762000" cy="705971"/>
            <a:chOff x="1955800" y="466996"/>
            <a:chExt cx="1257300" cy="1257300"/>
          </a:xfrm>
        </p:grpSpPr>
        <p:sp>
          <p:nvSpPr>
            <p:cNvPr id="79" name="Oval 78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Priority App</a:t>
              </a:r>
              <a:endParaRPr lang="en-US" sz="900" dirty="0"/>
            </a:p>
          </p:txBody>
        </p:sp>
        <p:sp>
          <p:nvSpPr>
            <p:cNvPr id="80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cxnSp>
        <p:nvCxnSpPr>
          <p:cNvPr id="55" name="Straight Connector 54"/>
          <p:cNvCxnSpPr>
            <a:cxnSpLocks/>
          </p:cNvCxnSpPr>
          <p:nvPr/>
        </p:nvCxnSpPr>
        <p:spPr bwMode="auto">
          <a:xfrm rot="5400000" flipH="1" flipV="1">
            <a:off x="4385203" y="2817009"/>
            <a:ext cx="1992311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56" name="Straight Connector 55"/>
          <p:cNvCxnSpPr>
            <a:cxnSpLocks/>
          </p:cNvCxnSpPr>
          <p:nvPr/>
        </p:nvCxnSpPr>
        <p:spPr bwMode="auto">
          <a:xfrm>
            <a:off x="5173541" y="1868230"/>
            <a:ext cx="263236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grpSp>
        <p:nvGrpSpPr>
          <p:cNvPr id="6" name="Group 57"/>
          <p:cNvGrpSpPr/>
          <p:nvPr/>
        </p:nvGrpSpPr>
        <p:grpSpPr>
          <a:xfrm>
            <a:off x="5312086" y="3678693"/>
            <a:ext cx="762000" cy="705971"/>
            <a:chOff x="1955800" y="466996"/>
            <a:chExt cx="1257300" cy="1257300"/>
          </a:xfrm>
        </p:grpSpPr>
        <p:sp>
          <p:nvSpPr>
            <p:cNvPr id="77" name="Oval 76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Non-Priority App</a:t>
              </a:r>
              <a:endParaRPr lang="en-US" sz="900" dirty="0"/>
            </a:p>
          </p:txBody>
        </p:sp>
        <p:sp>
          <p:nvSpPr>
            <p:cNvPr id="78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5173541" y="4149341"/>
            <a:ext cx="762000" cy="705971"/>
            <a:chOff x="1955800" y="466996"/>
            <a:chExt cx="1257300" cy="1257300"/>
          </a:xfrm>
        </p:grpSpPr>
        <p:sp>
          <p:nvSpPr>
            <p:cNvPr id="75" name="Oval 74"/>
            <p:cNvSpPr/>
            <p:nvPr/>
          </p:nvSpPr>
          <p:spPr>
            <a:xfrm>
              <a:off x="1955800" y="466996"/>
              <a:ext cx="1257300" cy="12573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900" dirty="0" smtClean="0"/>
                <a:t>Non-Priority App</a:t>
              </a:r>
              <a:endParaRPr lang="en-US" sz="900" dirty="0"/>
            </a:p>
          </p:txBody>
        </p:sp>
        <p:sp>
          <p:nvSpPr>
            <p:cNvPr id="76" name="Oval 4"/>
            <p:cNvSpPr/>
            <p:nvPr/>
          </p:nvSpPr>
          <p:spPr>
            <a:xfrm>
              <a:off x="2139927" y="770866"/>
              <a:ext cx="889046" cy="889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algn="ctr" defTabSz="1077015">
                <a:lnSpc>
                  <a:spcPct val="90000"/>
                </a:lnSpc>
                <a:spcAft>
                  <a:spcPct val="35000"/>
                </a:spcAft>
              </a:pPr>
              <a:endParaRPr lang="en-US" dirty="0"/>
            </a:p>
          </p:txBody>
        </p:sp>
      </p:grpSp>
      <p:sp>
        <p:nvSpPr>
          <p:cNvPr id="63" name=" 3"/>
          <p:cNvSpPr/>
          <p:nvPr/>
        </p:nvSpPr>
        <p:spPr>
          <a:xfrm>
            <a:off x="4550086" y="3678694"/>
            <a:ext cx="1939636" cy="1344706"/>
          </a:xfrm>
          <a:prstGeom prst="funnel">
            <a:avLst/>
          </a:prstGeom>
          <a:solidFill>
            <a:srgbClr val="92D050">
              <a:alpha val="40000"/>
            </a:srgbClr>
          </a:solid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 rot="19674169">
            <a:off x="4597425" y="4989501"/>
            <a:ext cx="967838" cy="1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pPr>
              <a:defRPr/>
            </a:pPr>
            <a:r>
              <a:rPr lang="en-US" altLang="zh-TW" sz="700" b="1" dirty="0" smtClean="0">
                <a:latin typeface="+mj-lt"/>
                <a:ea typeface="新細明體" charset="-120"/>
                <a:cs typeface="新細明體" charset="-120"/>
              </a:rPr>
              <a:t>Priority App</a:t>
            </a:r>
            <a:endParaRPr lang="en-US" altLang="zh-TW" sz="700" dirty="0">
              <a:latin typeface="+mj-lt"/>
              <a:ea typeface="新細明體" charset="-120"/>
              <a:cs typeface="新細明體" charset="-120"/>
            </a:endParaRPr>
          </a:p>
        </p:txBody>
      </p:sp>
      <p:grpSp>
        <p:nvGrpSpPr>
          <p:cNvPr id="8" name="Group 65"/>
          <p:cNvGrpSpPr/>
          <p:nvPr/>
        </p:nvGrpSpPr>
        <p:grpSpPr>
          <a:xfrm>
            <a:off x="5866268" y="3813165"/>
            <a:ext cx="594833" cy="424379"/>
            <a:chOff x="7017631" y="4797535"/>
            <a:chExt cx="654316" cy="480963"/>
          </a:xfrm>
        </p:grpSpPr>
        <p:sp>
          <p:nvSpPr>
            <p:cNvPr id="73" name="Oval 72"/>
            <p:cNvSpPr/>
            <p:nvPr/>
          </p:nvSpPr>
          <p:spPr>
            <a:xfrm rot="20389915">
              <a:off x="7077684" y="4797535"/>
              <a:ext cx="509785" cy="48096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900" dirty="0"/>
            </a:p>
          </p:txBody>
        </p:sp>
        <p:sp>
          <p:nvSpPr>
            <p:cNvPr id="74" name="Text Box 5"/>
            <p:cNvSpPr txBox="1">
              <a:spLocks noChangeArrowheads="1"/>
            </p:cNvSpPr>
            <p:nvPr/>
          </p:nvSpPr>
          <p:spPr bwMode="auto">
            <a:xfrm rot="19674169">
              <a:off x="7017631" y="4876131"/>
              <a:ext cx="654316" cy="22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TW" sz="700" b="1" dirty="0" err="1" smtClean="0">
                  <a:latin typeface="+mj-lt"/>
                  <a:ea typeface="新細明體" charset="-120"/>
                  <a:cs typeface="新細明體" charset="-120"/>
                </a:rPr>
                <a:t>Youtube</a:t>
              </a:r>
              <a:endParaRPr lang="en-US" altLang="zh-TW" sz="700" dirty="0">
                <a:latin typeface="+mj-lt"/>
                <a:ea typeface="新細明體" charset="-120"/>
                <a:cs typeface="新細明體" charset="-120"/>
              </a:endParaRPr>
            </a:p>
          </p:txBody>
        </p:sp>
      </p:grpSp>
      <p:grpSp>
        <p:nvGrpSpPr>
          <p:cNvPr id="9" name="Group 74"/>
          <p:cNvGrpSpPr/>
          <p:nvPr/>
        </p:nvGrpSpPr>
        <p:grpSpPr>
          <a:xfrm>
            <a:off x="4965723" y="4149341"/>
            <a:ext cx="492408" cy="302559"/>
            <a:chOff x="2911443" y="3810000"/>
            <a:chExt cx="541649" cy="342900"/>
          </a:xfrm>
        </p:grpSpPr>
        <p:sp>
          <p:nvSpPr>
            <p:cNvPr id="71" name="Oval 70"/>
            <p:cNvSpPr/>
            <p:nvPr/>
          </p:nvSpPr>
          <p:spPr>
            <a:xfrm>
              <a:off x="2971800" y="3810000"/>
              <a:ext cx="381000" cy="3429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900" dirty="0"/>
            </a:p>
          </p:txBody>
        </p:sp>
        <p:sp>
          <p:nvSpPr>
            <p:cNvPr id="72" name="Text Box 5"/>
            <p:cNvSpPr txBox="1">
              <a:spLocks noChangeArrowheads="1"/>
            </p:cNvSpPr>
            <p:nvPr/>
          </p:nvSpPr>
          <p:spPr bwMode="auto">
            <a:xfrm rot="19674169">
              <a:off x="2911443" y="3855597"/>
              <a:ext cx="541649" cy="22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TW" sz="700" b="1" dirty="0" err="1" smtClean="0">
                  <a:latin typeface="+mj-lt"/>
                  <a:ea typeface="新細明體" charset="-120"/>
                  <a:cs typeface="新細明體" charset="-120"/>
                </a:rPr>
                <a:t>Webex</a:t>
              </a:r>
              <a:endParaRPr lang="en-US" altLang="zh-TW" sz="700" dirty="0">
                <a:latin typeface="+mj-lt"/>
                <a:ea typeface="新細明體" charset="-120"/>
                <a:cs typeface="新細明體" charset="-120"/>
              </a:endParaRPr>
            </a:p>
          </p:txBody>
        </p:sp>
      </p:grpSp>
      <p:pic>
        <p:nvPicPr>
          <p:cNvPr id="67" name="Picture 6" descr="http://www.textually.org/picturephoning/archives/2010/08/24/youtube-logo.jpe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49931">
            <a:off x="5231269" y="4008804"/>
            <a:ext cx="1896153" cy="650841"/>
          </a:xfrm>
          <a:prstGeom prst="rect">
            <a:avLst/>
          </a:prstGeom>
          <a:noFill/>
        </p:spPr>
      </p:pic>
      <p:pic>
        <p:nvPicPr>
          <p:cNvPr id="68" name="Picture 2" descr="http://www.logostore.tk/wp-content/uploads/Netflix-logo-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8726274">
            <a:off x="5710619" y="3901023"/>
            <a:ext cx="833193" cy="232107"/>
          </a:xfrm>
          <a:prstGeom prst="rect">
            <a:avLst/>
          </a:prstGeom>
          <a:noFill/>
        </p:spPr>
      </p:pic>
      <p:pic>
        <p:nvPicPr>
          <p:cNvPr id="69" name="Picture 2" descr="http://www.whatthetech.com/blog/wp-content/uploads/2010/02/outlook2007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39263">
            <a:off x="4637923" y="3410842"/>
            <a:ext cx="2273398" cy="285310"/>
          </a:xfrm>
          <a:prstGeom prst="rect">
            <a:avLst/>
          </a:prstGeom>
          <a:noFill/>
        </p:spPr>
      </p:pic>
      <p:pic>
        <p:nvPicPr>
          <p:cNvPr id="70" name="Picture 9" descr="No_Rogue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33835" y="3401216"/>
            <a:ext cx="700913" cy="70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1" name="Straight Arrow Connector 80"/>
          <p:cNvCxnSpPr/>
          <p:nvPr/>
        </p:nvCxnSpPr>
        <p:spPr bwMode="auto">
          <a:xfrm rot="10800000" flipV="1">
            <a:off x="6073097" y="4383477"/>
            <a:ext cx="1262742" cy="58782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2" name="Straight Arrow Connector 81"/>
          <p:cNvCxnSpPr>
            <a:endCxn id="67" idx="3"/>
          </p:cNvCxnSpPr>
          <p:nvPr/>
        </p:nvCxnSpPr>
        <p:spPr bwMode="auto">
          <a:xfrm rot="5400000">
            <a:off x="6766741" y="3028341"/>
            <a:ext cx="737963" cy="55263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83" name="Picture 12" descr="http://www.solo-technology.com/blog/wp-content/uploads/2007/06/image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472947" y="5282403"/>
            <a:ext cx="1734185" cy="472289"/>
          </a:xfrm>
          <a:prstGeom prst="rect">
            <a:avLst/>
          </a:prstGeom>
          <a:noFill/>
        </p:spPr>
      </p:pic>
      <p:pic>
        <p:nvPicPr>
          <p:cNvPr id="84" name="Picture 4" descr="http://t3.gstatic.com/images?q=tbn:ANd9GcToMNjxnHKkzb-ajHWLPZXief8sZmmZZboLZ85ZkPP1F5mxV_FE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765" y="5025291"/>
            <a:ext cx="1815386" cy="570421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7059374" y="1429313"/>
            <a:ext cx="1387154" cy="844570"/>
            <a:chOff x="3410901" y="2980928"/>
            <a:chExt cx="1811866" cy="1103155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54" name="TextBox 53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153" y="1441962"/>
            <a:ext cx="1175150" cy="81898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268" y="2849671"/>
            <a:ext cx="588707" cy="45464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494570" y="1366155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</a:t>
            </a:r>
            <a:endParaRPr lang="en-US" sz="1200" dirty="0"/>
          </a:p>
        </p:txBody>
      </p:sp>
      <p:sp>
        <p:nvSpPr>
          <p:cNvPr id="85" name="TextBox 84"/>
          <p:cNvSpPr txBox="1"/>
          <p:nvPr/>
        </p:nvSpPr>
        <p:spPr>
          <a:xfrm>
            <a:off x="5352054" y="2584356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FortiAP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157772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BYOD – Device Identification and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5740"/>
            <a:ext cx="8128610" cy="4861034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983" y="1136665"/>
            <a:ext cx="7286922" cy="285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 bwMode="auto">
          <a:xfrm>
            <a:off x="3677697" y="2653858"/>
            <a:ext cx="5667270" cy="452175"/>
          </a:xfrm>
          <a:prstGeom prst="triangle">
            <a:avLst>
              <a:gd name="adj" fmla="val 19395"/>
            </a:avLst>
          </a:prstGeom>
          <a:gradFill>
            <a:gsLst>
              <a:gs pos="0">
                <a:schemeClr val="bg1">
                  <a:lumMod val="85000"/>
                  <a:alpha val="60000"/>
                </a:schemeClr>
              </a:gs>
              <a:gs pos="100000">
                <a:schemeClr val="tx1">
                  <a:lumMod val="7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7072117"/>
              </p:ext>
            </p:extLst>
          </p:nvPr>
        </p:nvGraphicFramePr>
        <p:xfrm>
          <a:off x="70554" y="4097686"/>
          <a:ext cx="3862443" cy="2146264"/>
        </p:xfrm>
        <a:graphic>
          <a:graphicData uri="http://schemas.openxmlformats.org/drawingml/2006/table">
            <a:tbl>
              <a:tblPr bandRow="1"/>
              <a:tblGrid>
                <a:gridCol w="3862443"/>
              </a:tblGrid>
              <a:tr h="53715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Device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User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</a:t>
                      </a:r>
                    </a:p>
                  </a:txBody>
                  <a:tcPr marL="180000" marB="14400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640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2000" b="1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Policies</a:t>
                      </a:r>
                    </a:p>
                    <a:p>
                      <a:pPr marL="169863" marR="0" lvl="0" indent="-169863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70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Enforcement on Device/User/App</a:t>
                      </a:r>
                    </a:p>
                  </a:txBody>
                  <a:tcPr marL="180000" marB="14400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6279" y="3086231"/>
            <a:ext cx="5540616" cy="300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1030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uyWithMagnifyingGlass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13659" y="1606602"/>
            <a:ext cx="25606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No_Rogu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163" y="1761732"/>
            <a:ext cx="182086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WIDS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b="1" dirty="0" smtClean="0"/>
              <a:t>Wireless Intrusion Detection System</a:t>
            </a:r>
          </a:p>
          <a:p>
            <a:pPr lvl="0"/>
            <a:r>
              <a:rPr lang="en-US" dirty="0" smtClean="0"/>
              <a:t>Wi-Fi protocol &amp; RF level attack detection</a:t>
            </a:r>
          </a:p>
          <a:p>
            <a:pPr lvl="0"/>
            <a:r>
              <a:rPr lang="en-US" dirty="0" smtClean="0"/>
              <a:t>Detection includes attacks &amp; vulnerabilities:</a:t>
            </a:r>
          </a:p>
          <a:p>
            <a:pPr lvl="1"/>
            <a:r>
              <a:rPr lang="en-US" dirty="0" smtClean="0"/>
              <a:t>Weak WEP Encryption Usage</a:t>
            </a:r>
          </a:p>
          <a:p>
            <a:pPr lvl="1"/>
            <a:r>
              <a:rPr lang="en-US" dirty="0" smtClean="0"/>
              <a:t>Null SSID Probes</a:t>
            </a:r>
          </a:p>
          <a:p>
            <a:pPr lvl="1"/>
            <a:r>
              <a:rPr lang="en-US" dirty="0" err="1" smtClean="0"/>
              <a:t>Deauth</a:t>
            </a:r>
            <a:r>
              <a:rPr lang="en-US" dirty="0" smtClean="0"/>
              <a:t> Broadcasts</a:t>
            </a:r>
          </a:p>
          <a:p>
            <a:pPr lvl="1"/>
            <a:r>
              <a:rPr lang="en-US" dirty="0" smtClean="0"/>
              <a:t>Various Management, EAP, </a:t>
            </a:r>
            <a:r>
              <a:rPr lang="en-US" dirty="0" err="1" smtClean="0"/>
              <a:t>Auth</a:t>
            </a:r>
            <a:r>
              <a:rPr lang="en-US" dirty="0" smtClean="0"/>
              <a:t> &amp; Beacon floods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3832" y="4238313"/>
            <a:ext cx="4764747" cy="184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73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Rogue AP Detection &amp; Suppression</a:t>
            </a:r>
            <a:endParaRPr lang="en-US" sz="22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smtClean="0"/>
              <a:t>Rogue AP Detection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Determines whether an AP is indeed a Rogue device connected to your physical wired LAN network</a:t>
            </a:r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b="1" smtClean="0"/>
              <a:t>Rogue AP suppression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‘DeAuthentication Frames’ are sent to render unauthorized Rogue AP’s unusable by clients</a:t>
            </a:r>
            <a:endParaRPr lang="en-US" sz="2000" dirty="0"/>
          </a:p>
        </p:txBody>
      </p:sp>
      <p:pic>
        <p:nvPicPr>
          <p:cNvPr id="4" name="Picture 2" descr="image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9655" y="4541688"/>
            <a:ext cx="8324073" cy="186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5495276" y="5321131"/>
            <a:ext cx="662923" cy="105076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headEnd type="triangle" w="med" len="med"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6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 smtClean="0"/>
              <a:t>Secure Wireless LAN Guest Access</a:t>
            </a:r>
            <a:endParaRPr lang="en-US" sz="23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smtClean="0"/>
              <a:t>Temporary user provisioning </a:t>
            </a:r>
            <a:br>
              <a:rPr lang="en-US" b="1" smtClean="0"/>
            </a:br>
            <a:r>
              <a:rPr lang="en-US" b="1" smtClean="0"/>
              <a:t>and guest WLAN access</a:t>
            </a:r>
          </a:p>
          <a:p>
            <a:r>
              <a:rPr lang="en-US" sz="2000" smtClean="0"/>
              <a:t>Allow non-IT staff to create </a:t>
            </a:r>
            <a:br>
              <a:rPr lang="en-US" sz="2000" smtClean="0"/>
            </a:br>
            <a:r>
              <a:rPr lang="en-US" sz="2000" smtClean="0"/>
              <a:t>Guest account via web portal</a:t>
            </a:r>
          </a:p>
          <a:p>
            <a:r>
              <a:rPr lang="en-US" sz="2000" smtClean="0"/>
              <a:t>Assign time quota</a:t>
            </a:r>
          </a:p>
          <a:p>
            <a:r>
              <a:rPr lang="en-US" sz="2000" smtClean="0"/>
              <a:t>Generate temporary password</a:t>
            </a:r>
          </a:p>
          <a:p>
            <a:r>
              <a:rPr lang="en-US" sz="2000" smtClean="0"/>
              <a:t>Distribute guest credentials:</a:t>
            </a:r>
          </a:p>
          <a:p>
            <a:pPr lvl="2"/>
            <a:r>
              <a:rPr lang="en-US" sz="1600" smtClean="0"/>
              <a:t>Print</a:t>
            </a:r>
          </a:p>
          <a:p>
            <a:pPr lvl="2"/>
            <a:r>
              <a:rPr lang="en-US" sz="1600" smtClean="0"/>
              <a:t>Email </a:t>
            </a:r>
          </a:p>
          <a:p>
            <a:pPr lvl="2"/>
            <a:r>
              <a:rPr lang="en-US" sz="1600" smtClean="0"/>
              <a:t>SMS</a:t>
            </a:r>
          </a:p>
          <a:p>
            <a:r>
              <a:rPr lang="en-US" sz="2000" smtClean="0"/>
              <a:t>Batch guest users </a:t>
            </a:r>
            <a:br>
              <a:rPr lang="en-US" sz="2000" smtClean="0"/>
            </a:br>
            <a:r>
              <a:rPr lang="en-US" sz="2000" smtClean="0"/>
              <a:t>creation option</a:t>
            </a:r>
            <a:endParaRPr lang="en-US" sz="20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1373" y="1219200"/>
            <a:ext cx="4721227" cy="483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Isosceles Triangle 10"/>
          <p:cNvSpPr/>
          <p:nvPr/>
        </p:nvSpPr>
        <p:spPr bwMode="auto">
          <a:xfrm>
            <a:off x="4680968" y="2099518"/>
            <a:ext cx="3753064" cy="550658"/>
          </a:xfrm>
          <a:prstGeom prst="triangle">
            <a:avLst>
              <a:gd name="adj" fmla="val 8840"/>
            </a:avLst>
          </a:prstGeom>
          <a:gradFill>
            <a:gsLst>
              <a:gs pos="0">
                <a:srgbClr val="FFFFFF">
                  <a:lumMod val="85000"/>
                  <a:alpha val="60000"/>
                </a:srgbClr>
              </a:gs>
              <a:gs pos="100000">
                <a:srgbClr val="36424A">
                  <a:lumMod val="75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558E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0967" y="2656299"/>
            <a:ext cx="43338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8063" y="1939637"/>
            <a:ext cx="43243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6151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 bwMode="auto">
          <a:xfrm>
            <a:off x="914991" y="1585579"/>
            <a:ext cx="3604751" cy="1001825"/>
          </a:xfrm>
          <a:prstGeom prst="parallelogram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2" name="Parallelogram 71"/>
          <p:cNvSpPr/>
          <p:nvPr/>
        </p:nvSpPr>
        <p:spPr bwMode="auto">
          <a:xfrm flipH="1">
            <a:off x="4601151" y="1585579"/>
            <a:ext cx="3604751" cy="993936"/>
          </a:xfrm>
          <a:prstGeom prst="parallelogram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4" name="Diamond 63"/>
          <p:cNvSpPr/>
          <p:nvPr/>
        </p:nvSpPr>
        <p:spPr bwMode="auto">
          <a:xfrm>
            <a:off x="4260430" y="1404146"/>
            <a:ext cx="623141" cy="2350751"/>
          </a:xfrm>
          <a:prstGeom prst="diamond">
            <a:avLst/>
          </a:prstGeom>
          <a:gradFill flip="none" rotWithShape="1">
            <a:gsLst>
              <a:gs pos="59000">
                <a:srgbClr val="FFFFFF"/>
              </a:gs>
              <a:gs pos="100000">
                <a:schemeClr val="tx1">
                  <a:lumMod val="75000"/>
                  <a:alpha val="35000"/>
                </a:schemeClr>
              </a:gs>
            </a:gsLst>
            <a:lin ang="5400000" scaled="0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6200000">
              <a:srgbClr val="000000">
                <a:alpha val="26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858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6670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6482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629400" y="3632184"/>
            <a:ext cx="1828800" cy="762000"/>
          </a:xfrm>
          <a:prstGeom prst="rect">
            <a:avLst/>
          </a:prstGeom>
          <a:gradFill>
            <a:gsLst>
              <a:gs pos="2100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3540000" scaled="0"/>
          </a:gradFill>
          <a:ln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Fortinet Difference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5393" y="1715751"/>
            <a:ext cx="193043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cs typeface="Helvetica 55 Roman"/>
              </a:rPr>
              <a:t>Security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Deep Application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Inspection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858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6670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2954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868" y="3683560"/>
            <a:ext cx="1095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SECURITY</a:t>
            </a:r>
          </a:p>
        </p:txBody>
      </p:sp>
      <p:sp>
        <p:nvSpPr>
          <p:cNvPr id="24" name="Oval 23"/>
          <p:cNvSpPr/>
          <p:nvPr/>
        </p:nvSpPr>
        <p:spPr bwMode="auto">
          <a:xfrm>
            <a:off x="32766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5000" y="3098784"/>
            <a:ext cx="13023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ASIC Based</a:t>
            </a:r>
          </a:p>
          <a:p>
            <a:pPr algn="ctr"/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Architecture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00076" y="4698984"/>
            <a:ext cx="116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ASIC Based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Architecture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85869" y="3643852"/>
            <a:ext cx="1591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PERFORMANCE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46482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29400" y="4470384"/>
            <a:ext cx="1828800" cy="9144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3540000" scaled="0"/>
            <a:tileRect/>
          </a:gradFill>
          <a:ln>
            <a:solidFill>
              <a:schemeClr val="bg2">
                <a:lumMod val="25000"/>
              </a:schemeClr>
            </a:solidFill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2578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58977" y="3669812"/>
            <a:ext cx="1407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INTEGRATION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51815" y="4698984"/>
            <a:ext cx="1621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Flexible Network 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Operating System</a:t>
            </a:r>
          </a:p>
        </p:txBody>
      </p:sp>
      <p:sp>
        <p:nvSpPr>
          <p:cNvPr id="35" name="Oval 34"/>
          <p:cNvSpPr/>
          <p:nvPr/>
        </p:nvSpPr>
        <p:spPr bwMode="auto">
          <a:xfrm>
            <a:off x="7239000" y="4035208"/>
            <a:ext cx="609600" cy="60960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97824" y="4698984"/>
            <a:ext cx="1291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Multi-Platform 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Orchestration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98193" y="3669812"/>
            <a:ext cx="1491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MANAGEMENT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6858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4080" y="5484320"/>
            <a:ext cx="1112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FortiGuard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26670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5161" y="5484320"/>
            <a:ext cx="1012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FF"/>
                </a:solidFill>
                <a:cs typeface="Helvetica 55 Roman"/>
              </a:rPr>
              <a:t>FortiASIC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482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41132" y="5484320"/>
            <a:ext cx="84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  <a:latin typeface="+mj-lt"/>
                <a:cs typeface="Helvetica 55 Roman"/>
              </a:rPr>
              <a:t>FortiOS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6629400" y="5460984"/>
            <a:ext cx="1828800" cy="392668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3540000" scaled="0"/>
          </a:gradFill>
          <a:ln>
            <a:headEnd type="none" w="med" len="med"/>
            <a:tailEnd type="none" w="med" len="med"/>
          </a:ln>
          <a:scene3d>
            <a:camera prst="orthographicFront"/>
            <a:lightRig rig="contrasting" dir="t"/>
          </a:scene3d>
          <a:sp3d>
            <a:bevelT w="25400"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0798" y="5420820"/>
            <a:ext cx="1168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solidFill>
                  <a:srgbClr val="FFFFFF"/>
                </a:solidFill>
                <a:latin typeface="+mj-lt"/>
                <a:cs typeface="Helvetica 55 Roman"/>
              </a:rPr>
              <a:t>FortiManager</a:t>
            </a:r>
            <a:endParaRPr lang="en-US" sz="1200" b="1" dirty="0" smtClean="0">
              <a:solidFill>
                <a:srgbClr val="FFFFFF"/>
              </a:solidFill>
              <a:latin typeface="+mj-lt"/>
              <a:cs typeface="Helvetica 55 Roman"/>
            </a:endParaRPr>
          </a:p>
          <a:p>
            <a:r>
              <a:rPr lang="en-US" sz="1200" b="1" dirty="0" err="1" smtClean="0">
                <a:solidFill>
                  <a:srgbClr val="FFFFFF"/>
                </a:solidFill>
                <a:latin typeface="+mj-lt"/>
                <a:cs typeface="Helvetica 55 Roman"/>
              </a:rPr>
              <a:t>FortiAnalyzer</a:t>
            </a:r>
            <a:endParaRPr lang="en-US" sz="1200" b="1" dirty="0" smtClean="0">
              <a:solidFill>
                <a:srgbClr val="FFFFFF"/>
              </a:solidFill>
              <a:latin typeface="+mj-lt"/>
              <a:cs typeface="Helvetica 55 Roman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53182" y="1715751"/>
            <a:ext cx="19192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cs typeface="Helvetica 55 Roman"/>
              </a:rPr>
              <a:t>Networking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High</a:t>
            </a:r>
          </a:p>
          <a:p>
            <a:pPr algn="ctr"/>
            <a:r>
              <a:rPr lang="en-US" sz="1400" dirty="0" smtClean="0">
                <a:latin typeface="+mj-lt"/>
                <a:cs typeface="Helvetica 55 Roman"/>
              </a:rPr>
              <a:t>Performance </a:t>
            </a:r>
          </a:p>
        </p:txBody>
      </p:sp>
      <p:pic>
        <p:nvPicPr>
          <p:cNvPr id="48" name="Picture 47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1042965" y="4691192"/>
            <a:ext cx="1114470" cy="678511"/>
          </a:xfrm>
          <a:prstGeom prst="rect">
            <a:avLst/>
          </a:prstGeom>
          <a:effectLst/>
        </p:spPr>
      </p:pic>
      <p:sp>
        <p:nvSpPr>
          <p:cNvPr id="9" name="Down Arrow 8"/>
          <p:cNvSpPr/>
          <p:nvPr/>
        </p:nvSpPr>
        <p:spPr bwMode="auto">
          <a:xfrm>
            <a:off x="14595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>
            <a:off x="34407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Down Arrow 57"/>
          <p:cNvSpPr/>
          <p:nvPr/>
        </p:nvSpPr>
        <p:spPr bwMode="auto">
          <a:xfrm>
            <a:off x="54219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9" name="Down Arrow 58"/>
          <p:cNvSpPr/>
          <p:nvPr/>
        </p:nvSpPr>
        <p:spPr bwMode="auto">
          <a:xfrm>
            <a:off x="7403139" y="3206652"/>
            <a:ext cx="281323" cy="417950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915" y="1838893"/>
            <a:ext cx="1007370" cy="863460"/>
          </a:xfrm>
          <a:prstGeom prst="rect">
            <a:avLst/>
          </a:prstGeom>
          <a:effectLst>
            <a:innerShdw blurRad="63500" dist="25400" dir="13500000">
              <a:srgbClr val="000000">
                <a:alpha val="50000"/>
              </a:srgbClr>
            </a:innerShdw>
          </a:effectLst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3407" y="1838893"/>
            <a:ext cx="675986" cy="863460"/>
          </a:xfrm>
          <a:prstGeom prst="rect">
            <a:avLst/>
          </a:prstGeom>
          <a:effectLst>
            <a:innerShdw blurRad="63500" dist="25400" dir="13500000">
              <a:srgbClr val="000000">
                <a:alpha val="50000"/>
              </a:srgbClr>
            </a:innerShdw>
          </a:effectLst>
        </p:spPr>
      </p:pic>
      <p:pic>
        <p:nvPicPr>
          <p:cNvPr id="67" name="Picture 66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30241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68" name="Picture 67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50053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69" name="Picture 68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1"/>
          <a:stretch/>
        </p:blipFill>
        <p:spPr>
          <a:xfrm>
            <a:off x="6986565" y="4691192"/>
            <a:ext cx="1114470" cy="678511"/>
          </a:xfrm>
          <a:prstGeom prst="rect">
            <a:avLst/>
          </a:prstGeom>
          <a:effectLst/>
        </p:spPr>
      </p:pic>
      <p:pic>
        <p:nvPicPr>
          <p:cNvPr id="55" name="Picture 54" descr="Integrated.png"/>
          <p:cNvPicPr>
            <a:picLocks noChangeAspect="1"/>
          </p:cNvPicPr>
          <p:nvPr/>
        </p:nvPicPr>
        <p:blipFill>
          <a:blip r:embed="rId6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864" y="4170675"/>
            <a:ext cx="287472" cy="338666"/>
          </a:xfrm>
          <a:prstGeom prst="rect">
            <a:avLst/>
          </a:prstGeom>
        </p:spPr>
      </p:pic>
      <p:pic>
        <p:nvPicPr>
          <p:cNvPr id="56" name="Picture 55" descr="Tach.png"/>
          <p:cNvPicPr>
            <a:picLocks noChangeAspect="1"/>
          </p:cNvPicPr>
          <p:nvPr/>
        </p:nvPicPr>
        <p:blipFill>
          <a:blip r:embed="rId7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200" y="4136808"/>
            <a:ext cx="406400" cy="4064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4360498" y="2278993"/>
            <a:ext cx="423005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Helvetica 55 Roman"/>
              </a:rPr>
              <a:t>+</a:t>
            </a:r>
            <a:endParaRPr lang="en-US" sz="3200" dirty="0" smtClean="0">
              <a:solidFill>
                <a:schemeClr val="bg1">
                  <a:lumMod val="65000"/>
                </a:schemeClr>
              </a:solidFill>
              <a:latin typeface="+mj-lt"/>
              <a:cs typeface="Helvetica 55 Roman"/>
            </a:endParaRPr>
          </a:p>
        </p:txBody>
      </p:sp>
      <p:pic>
        <p:nvPicPr>
          <p:cNvPr id="77" name="Picture 76" descr="Lock_Black.png"/>
          <p:cNvPicPr>
            <a:picLocks noChangeAspect="1"/>
          </p:cNvPicPr>
          <p:nvPr/>
        </p:nvPicPr>
        <p:blipFill>
          <a:blip r:embed="rId8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4128847"/>
            <a:ext cx="296333" cy="37851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9309" y="4698984"/>
            <a:ext cx="1561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Advanced 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Helvetica 55 Roman"/>
                <a:cs typeface="Helvetica 55 Roman"/>
              </a:rPr>
              <a:t>Threat Protection</a:t>
            </a:r>
          </a:p>
        </p:txBody>
      </p:sp>
      <p:pic>
        <p:nvPicPr>
          <p:cNvPr id="61" name="Picture 60" descr="Clipboard.png"/>
          <p:cNvPicPr>
            <a:picLocks noChangeAspect="1"/>
          </p:cNvPicPr>
          <p:nvPr/>
        </p:nvPicPr>
        <p:blipFill>
          <a:blip r:embed="rId9" cstate="screen">
            <a:alphaModFix amt="1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316" y="4140091"/>
            <a:ext cx="302968" cy="39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38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806" y="1268124"/>
            <a:ext cx="2466975" cy="4695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 smtClean="0"/>
              <a:t>Integrated Captive Portal for Authenticatio</a:t>
            </a:r>
            <a:r>
              <a:rPr lang="en-US" sz="2200" dirty="0"/>
              <a:t>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5130"/>
            <a:ext cx="5520606" cy="486103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HTML Customizable Captive Portal</a:t>
            </a:r>
          </a:p>
          <a:p>
            <a:r>
              <a:rPr lang="en-US" dirty="0" smtClean="0"/>
              <a:t>Allows users to log-in to the WLAN via a web browser</a:t>
            </a:r>
          </a:p>
          <a:p>
            <a:r>
              <a:rPr lang="en-US" dirty="0" smtClean="0"/>
              <a:t>Runs directly on the FortiGate</a:t>
            </a:r>
          </a:p>
          <a:p>
            <a:r>
              <a:rPr lang="en-US" dirty="0" smtClean="0"/>
              <a:t>No additional licensing required!</a:t>
            </a:r>
          </a:p>
          <a:p>
            <a:r>
              <a:rPr lang="en-US" dirty="0" smtClean="0"/>
              <a:t>Email address for anonymous login</a:t>
            </a:r>
          </a:p>
          <a:p>
            <a:pPr lvl="1"/>
            <a:r>
              <a:rPr lang="en-US" dirty="0" smtClean="0"/>
              <a:t>Address can be captured and logged</a:t>
            </a:r>
          </a:p>
          <a:p>
            <a:pPr lvl="1"/>
            <a:r>
              <a:rPr lang="en-US" dirty="0" smtClean="0"/>
              <a:t>Validates email address authenticity</a:t>
            </a:r>
          </a:p>
          <a:p>
            <a:pPr lvl="1"/>
            <a:r>
              <a:rPr lang="en-US" dirty="0" smtClean="0"/>
              <a:t>Enables Business Intelligence </a:t>
            </a:r>
            <a:br>
              <a:rPr lang="en-US" dirty="0" smtClean="0"/>
            </a:br>
            <a:r>
              <a:rPr lang="en-US" dirty="0" smtClean="0"/>
              <a:t>and marketing opportunities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79143" y="2136258"/>
            <a:ext cx="2100403" cy="315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6583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Captive Portal HTML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19130"/>
            <a:ext cx="9144000" cy="502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340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lowchart: Document 38"/>
          <p:cNvSpPr/>
          <p:nvPr/>
        </p:nvSpPr>
        <p:spPr bwMode="blackWhite">
          <a:xfrm>
            <a:off x="4212771" y="4125686"/>
            <a:ext cx="4180115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lowchart: Document 40"/>
          <p:cNvSpPr/>
          <p:nvPr/>
        </p:nvSpPr>
        <p:spPr bwMode="blackWhite">
          <a:xfrm>
            <a:off x="326572" y="1219200"/>
            <a:ext cx="3124200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 bwMode="auto">
          <a:xfrm>
            <a:off x="2012882" y="2509284"/>
            <a:ext cx="2987748" cy="2466753"/>
          </a:xfrm>
          <a:custGeom>
            <a:avLst/>
            <a:gdLst>
              <a:gd name="connsiteX0" fmla="*/ 2987748 w 2987748"/>
              <a:gd name="connsiteY0" fmla="*/ 2466753 h 2466753"/>
              <a:gd name="connsiteX1" fmla="*/ 2679404 w 2987748"/>
              <a:gd name="connsiteY1" fmla="*/ 2062716 h 2466753"/>
              <a:gd name="connsiteX2" fmla="*/ 1754372 w 2987748"/>
              <a:gd name="connsiteY2" fmla="*/ 1233376 h 2466753"/>
              <a:gd name="connsiteX3" fmla="*/ 499730 w 2987748"/>
              <a:gd name="connsiteY3" fmla="*/ 244549 h 2466753"/>
              <a:gd name="connsiteX4" fmla="*/ 0 w 2987748"/>
              <a:gd name="connsiteY4" fmla="*/ 0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748" h="2466753">
                <a:moveTo>
                  <a:pt x="2987748" y="2466753"/>
                </a:moveTo>
                <a:cubicBezTo>
                  <a:pt x="2936357" y="2367516"/>
                  <a:pt x="2884967" y="2268279"/>
                  <a:pt x="2679404" y="2062716"/>
                </a:cubicBezTo>
                <a:cubicBezTo>
                  <a:pt x="2473841" y="1857153"/>
                  <a:pt x="2117651" y="1536404"/>
                  <a:pt x="1754372" y="1233376"/>
                </a:cubicBezTo>
                <a:cubicBezTo>
                  <a:pt x="1391093" y="930348"/>
                  <a:pt x="792125" y="450112"/>
                  <a:pt x="499730" y="244549"/>
                </a:cubicBezTo>
                <a:cubicBezTo>
                  <a:pt x="207335" y="38986"/>
                  <a:pt x="103667" y="19493"/>
                  <a:pt x="0" y="0"/>
                </a:cubicBez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9" name="Picture 28" descr="School_Rt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50265" y="3141435"/>
            <a:ext cx="123666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351104" y="1226319"/>
            <a:ext cx="2667000" cy="369267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eaLnBrk="0" hangingPunct="0"/>
            <a:r>
              <a:rPr lang="en-US" sz="1800" dirty="0" smtClean="0">
                <a:solidFill>
                  <a:srgbClr val="131313">
                    <a:lumMod val="65000"/>
                    <a:lumOff val="35000"/>
                  </a:srgbClr>
                </a:solidFill>
                <a:latin typeface="Arial Narrow" pitchFamily="34" charset="0"/>
                <a:ea typeface="ＭＳ Ｐゴシック" pitchFamily="-65" charset="-128"/>
              </a:rPr>
              <a:t>Headquarters</a:t>
            </a:r>
          </a:p>
        </p:txBody>
      </p:sp>
      <p:pic>
        <p:nvPicPr>
          <p:cNvPr id="43" name="Picture 2" descr="C:\Documents and Settings\pbedwell\My Documents\Marketing_Team\PPT_Update\Fortinet Icon Library PNGs\Fortinet Icon Library PNGs\Building Icon PNGs\HQ_R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0479" y="936172"/>
            <a:ext cx="419249" cy="6610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6" name="Picture 45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03288" y="5191199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grpSp>
        <p:nvGrpSpPr>
          <p:cNvPr id="2" name="Group 15"/>
          <p:cNvGrpSpPr/>
          <p:nvPr/>
        </p:nvGrpSpPr>
        <p:grpSpPr>
          <a:xfrm>
            <a:off x="4532337" y="4693266"/>
            <a:ext cx="1024128" cy="633984"/>
            <a:chOff x="6022848" y="4937760"/>
            <a:chExt cx="1024128" cy="633984"/>
          </a:xfrm>
        </p:grpSpPr>
        <p:pic>
          <p:nvPicPr>
            <p:cNvPr id="20" name="Picture 19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25" name="Arc 2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26" name="Arc 2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5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23" name="Arc 22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24" name="Arc 23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pic>
        <p:nvPicPr>
          <p:cNvPr id="45" name="Picture 44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50218" y="5187655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50" name="Picture 49" descr="Laptop-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41561" y="5242084"/>
            <a:ext cx="966788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59" name="Picture 58" descr="WebAppServer_Lt_vF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196978" y="4232447"/>
            <a:ext cx="493451" cy="639168"/>
          </a:xfrm>
          <a:prstGeom prst="rect">
            <a:avLst/>
          </a:prstGeom>
        </p:spPr>
      </p:pic>
      <p:sp>
        <p:nvSpPr>
          <p:cNvPr id="61" name="Freeform 60"/>
          <p:cNvSpPr/>
          <p:nvPr/>
        </p:nvSpPr>
        <p:spPr bwMode="auto">
          <a:xfrm>
            <a:off x="4999822" y="3349128"/>
            <a:ext cx="431494" cy="2225407"/>
          </a:xfrm>
          <a:custGeom>
            <a:avLst/>
            <a:gdLst>
              <a:gd name="connsiteX0" fmla="*/ 189123 w 431494"/>
              <a:gd name="connsiteY0" fmla="*/ 2225407 h 2225407"/>
              <a:gd name="connsiteX1" fmla="*/ 409460 w 431494"/>
              <a:gd name="connsiteY1" fmla="*/ 1619479 h 2225407"/>
              <a:gd name="connsiteX2" fmla="*/ 56920 w 431494"/>
              <a:gd name="connsiteY2" fmla="*/ 1134737 h 2225407"/>
              <a:gd name="connsiteX3" fmla="*/ 67937 w 431494"/>
              <a:gd name="connsiteY3" fmla="*/ 0 h 222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494" h="2225407">
                <a:moveTo>
                  <a:pt x="189123" y="2225407"/>
                </a:moveTo>
                <a:cubicBezTo>
                  <a:pt x="310308" y="2013332"/>
                  <a:pt x="431494" y="1801257"/>
                  <a:pt x="409460" y="1619479"/>
                </a:cubicBezTo>
                <a:cubicBezTo>
                  <a:pt x="387426" y="1437701"/>
                  <a:pt x="113840" y="1404650"/>
                  <a:pt x="56920" y="1134737"/>
                </a:cubicBezTo>
                <a:cubicBezTo>
                  <a:pt x="0" y="864824"/>
                  <a:pt x="67937" y="0"/>
                  <a:pt x="67937" y="0"/>
                </a:cubicBezTo>
              </a:path>
            </a:pathLst>
          </a:cu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2" name="Freeform 61"/>
          <p:cNvSpPr/>
          <p:nvPr/>
        </p:nvSpPr>
        <p:spPr bwMode="auto">
          <a:xfrm>
            <a:off x="7484125" y="4549966"/>
            <a:ext cx="778526" cy="1002535"/>
          </a:xfrm>
          <a:custGeom>
            <a:avLst/>
            <a:gdLst>
              <a:gd name="connsiteX0" fmla="*/ 271750 w 778526"/>
              <a:gd name="connsiteY0" fmla="*/ 1002535 h 1002535"/>
              <a:gd name="connsiteX1" fmla="*/ 84463 w 778526"/>
              <a:gd name="connsiteY1" fmla="*/ 440675 h 1002535"/>
              <a:gd name="connsiteX2" fmla="*/ 778526 w 778526"/>
              <a:gd name="connsiteY2" fmla="*/ 0 h 100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8526" h="1002535">
                <a:moveTo>
                  <a:pt x="271750" y="1002535"/>
                </a:moveTo>
                <a:cubicBezTo>
                  <a:pt x="135875" y="805149"/>
                  <a:pt x="0" y="607764"/>
                  <a:pt x="84463" y="440675"/>
                </a:cubicBezTo>
                <a:cubicBezTo>
                  <a:pt x="168926" y="273586"/>
                  <a:pt x="473726" y="136793"/>
                  <a:pt x="778526" y="0"/>
                </a:cubicBez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58595" y="3734012"/>
            <a:ext cx="3199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Bridges Wi-Fi </a:t>
            </a:r>
            <a:r>
              <a:rPr lang="en-US" kern="0" dirty="0" err="1" smtClean="0">
                <a:solidFill>
                  <a:srgbClr val="1B232A"/>
                </a:solidFill>
                <a:latin typeface="Arial Narrow"/>
                <a:cs typeface="Arial Narrow"/>
              </a:rPr>
              <a:t>trafic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 to FortiAP Ethernet port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8597" y="4444483"/>
            <a:ext cx="3082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No </a:t>
            </a:r>
            <a:r>
              <a:rPr lang="en-US" kern="0" dirty="0" err="1" smtClean="0">
                <a:solidFill>
                  <a:srgbClr val="1B232A"/>
                </a:solidFill>
                <a:latin typeface="Arial Narrow"/>
                <a:cs typeface="Arial Narrow"/>
              </a:rPr>
              <a:t>u-turn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 to HQ to access local network</a:t>
            </a:r>
          </a:p>
        </p:txBody>
      </p:sp>
      <p:sp>
        <p:nvSpPr>
          <p:cNvPr id="52" name="Text Placeholder 53"/>
          <p:cNvSpPr txBox="1">
            <a:spLocks/>
          </p:cNvSpPr>
          <p:nvPr/>
        </p:nvSpPr>
        <p:spPr>
          <a:xfrm>
            <a:off x="458597" y="5154532"/>
            <a:ext cx="3199004" cy="673319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Resiliency in case of WAN failure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53" name="Freeform 52"/>
          <p:cNvSpPr/>
          <p:nvPr/>
        </p:nvSpPr>
        <p:spPr bwMode="auto">
          <a:xfrm>
            <a:off x="2117075" y="2197865"/>
            <a:ext cx="5418462" cy="2770742"/>
          </a:xfrm>
          <a:custGeom>
            <a:avLst/>
            <a:gdLst>
              <a:gd name="connsiteX0" fmla="*/ 5418462 w 5418462"/>
              <a:gd name="connsiteY0" fmla="*/ 2770742 h 2770742"/>
              <a:gd name="connsiteX1" fmla="*/ 3600679 w 5418462"/>
              <a:gd name="connsiteY1" fmla="*/ 2341084 h 2770742"/>
              <a:gd name="connsiteX2" fmla="*/ 2168486 w 5418462"/>
              <a:gd name="connsiteY2" fmla="*/ 1514819 h 2770742"/>
              <a:gd name="connsiteX3" fmla="*/ 306636 w 5418462"/>
              <a:gd name="connsiteY3" fmla="*/ 214829 h 2770742"/>
              <a:gd name="connsiteX4" fmla="*/ 328670 w 5418462"/>
              <a:gd name="connsiteY4" fmla="*/ 225846 h 2770742"/>
              <a:gd name="connsiteX5" fmla="*/ 240535 w 5418462"/>
              <a:gd name="connsiteY5" fmla="*/ 181778 h 277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18462" h="2770742">
                <a:moveTo>
                  <a:pt x="5418462" y="2770742"/>
                </a:moveTo>
                <a:cubicBezTo>
                  <a:pt x="4780402" y="2660573"/>
                  <a:pt x="4142342" y="2550404"/>
                  <a:pt x="3600679" y="2341084"/>
                </a:cubicBezTo>
                <a:cubicBezTo>
                  <a:pt x="3059016" y="2131764"/>
                  <a:pt x="2717493" y="1869195"/>
                  <a:pt x="2168486" y="1514819"/>
                </a:cubicBezTo>
                <a:cubicBezTo>
                  <a:pt x="1619479" y="1160443"/>
                  <a:pt x="613272" y="429658"/>
                  <a:pt x="306636" y="214829"/>
                </a:cubicBezTo>
                <a:cubicBezTo>
                  <a:pt x="0" y="0"/>
                  <a:pt x="328670" y="225846"/>
                  <a:pt x="328670" y="225846"/>
                </a:cubicBezTo>
                <a:lnTo>
                  <a:pt x="240535" y="181778"/>
                </a:ln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4" name="Freeform 53"/>
          <p:cNvSpPr/>
          <p:nvPr/>
        </p:nvSpPr>
        <p:spPr bwMode="auto">
          <a:xfrm>
            <a:off x="2170323" y="2445745"/>
            <a:ext cx="4120308" cy="2550404"/>
          </a:xfrm>
          <a:custGeom>
            <a:avLst/>
            <a:gdLst>
              <a:gd name="connsiteX0" fmla="*/ 4120308 w 4120308"/>
              <a:gd name="connsiteY0" fmla="*/ 2522862 h 2550404"/>
              <a:gd name="connsiteX1" fmla="*/ 3448279 w 4120308"/>
              <a:gd name="connsiteY1" fmla="*/ 2302525 h 2550404"/>
              <a:gd name="connsiteX2" fmla="*/ 1586429 w 4120308"/>
              <a:gd name="connsiteY2" fmla="*/ 1035585 h 2550404"/>
              <a:gd name="connsiteX3" fmla="*/ 0 w 4120308"/>
              <a:gd name="connsiteY3" fmla="*/ 0 h 255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0308" h="2550404">
                <a:moveTo>
                  <a:pt x="4120308" y="2522862"/>
                </a:moveTo>
                <a:cubicBezTo>
                  <a:pt x="3995450" y="2536633"/>
                  <a:pt x="3870592" y="2550404"/>
                  <a:pt x="3448279" y="2302525"/>
                </a:cubicBezTo>
                <a:cubicBezTo>
                  <a:pt x="3025966" y="2054646"/>
                  <a:pt x="2161142" y="1419339"/>
                  <a:pt x="1586429" y="1035585"/>
                </a:cubicBezTo>
                <a:cubicBezTo>
                  <a:pt x="1011716" y="651831"/>
                  <a:pt x="505858" y="325915"/>
                  <a:pt x="0" y="0"/>
                </a:cubicBezTo>
              </a:path>
            </a:pathLst>
          </a:custGeom>
          <a:ln w="63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grpSp>
        <p:nvGrpSpPr>
          <p:cNvPr id="6" name="Group 15"/>
          <p:cNvGrpSpPr/>
          <p:nvPr/>
        </p:nvGrpSpPr>
        <p:grpSpPr>
          <a:xfrm>
            <a:off x="5789637" y="4693266"/>
            <a:ext cx="1024128" cy="633984"/>
            <a:chOff x="6022848" y="4937760"/>
            <a:chExt cx="1024128" cy="633984"/>
          </a:xfrm>
        </p:grpSpPr>
        <p:pic>
          <p:nvPicPr>
            <p:cNvPr id="12" name="Picture 11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1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17" name="Arc 1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8" name="Arc 1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13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15" name="Arc 14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6" name="Arc 15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grpSp>
        <p:nvGrpSpPr>
          <p:cNvPr id="14" name="Group 15"/>
          <p:cNvGrpSpPr/>
          <p:nvPr/>
        </p:nvGrpSpPr>
        <p:grpSpPr>
          <a:xfrm>
            <a:off x="7046937" y="4693266"/>
            <a:ext cx="1024128" cy="633984"/>
            <a:chOff x="6022848" y="4937760"/>
            <a:chExt cx="1024128" cy="633984"/>
          </a:xfrm>
        </p:grpSpPr>
        <p:grpSp>
          <p:nvGrpSpPr>
            <p:cNvPr id="19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9" name="Arc 8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10" name="Arc 9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21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7" name="Arc 6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8" name="Arc 7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pic>
          <p:nvPicPr>
            <p:cNvPr id="4" name="Picture 3" descr="FAP-221B_Ft-TOP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0" name="Freeform 59"/>
          <p:cNvSpPr/>
          <p:nvPr/>
        </p:nvSpPr>
        <p:spPr bwMode="auto">
          <a:xfrm>
            <a:off x="6099672" y="4542622"/>
            <a:ext cx="2030776" cy="800559"/>
          </a:xfrm>
          <a:custGeom>
            <a:avLst/>
            <a:gdLst>
              <a:gd name="connsiteX0" fmla="*/ 290111 w 2030776"/>
              <a:gd name="connsiteY0" fmla="*/ 800559 h 800559"/>
              <a:gd name="connsiteX1" fmla="*/ 290111 w 2030776"/>
              <a:gd name="connsiteY1" fmla="*/ 128530 h 800559"/>
              <a:gd name="connsiteX2" fmla="*/ 2030776 w 2030776"/>
              <a:gd name="connsiteY2" fmla="*/ 29378 h 800559"/>
              <a:gd name="connsiteX3" fmla="*/ 2030776 w 2030776"/>
              <a:gd name="connsiteY3" fmla="*/ 29378 h 800559"/>
              <a:gd name="connsiteX4" fmla="*/ 2030776 w 2030776"/>
              <a:gd name="connsiteY4" fmla="*/ 29378 h 80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776" h="800559">
                <a:moveTo>
                  <a:pt x="290111" y="800559"/>
                </a:moveTo>
                <a:cubicBezTo>
                  <a:pt x="145055" y="528809"/>
                  <a:pt x="0" y="257060"/>
                  <a:pt x="290111" y="128530"/>
                </a:cubicBezTo>
                <a:cubicBezTo>
                  <a:pt x="580222" y="0"/>
                  <a:pt x="2030776" y="29378"/>
                  <a:pt x="2030776" y="29378"/>
                </a:cubicBezTo>
                <a:lnTo>
                  <a:pt x="2030776" y="29378"/>
                </a:lnTo>
                <a:lnTo>
                  <a:pt x="2030776" y="29378"/>
                </a:ln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198" y="2900016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58" name="TextBox 57"/>
          <p:cNvSpPr txBox="1"/>
          <p:nvPr/>
        </p:nvSpPr>
        <p:spPr>
          <a:xfrm>
            <a:off x="3512823" y="3316865"/>
            <a:ext cx="543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WAN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164" y="2509284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66" name="TextBox 65"/>
          <p:cNvSpPr txBox="1"/>
          <p:nvPr/>
        </p:nvSpPr>
        <p:spPr>
          <a:xfrm>
            <a:off x="5068974" y="2926133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Remote AP with Local </a:t>
            </a:r>
            <a:r>
              <a:rPr lang="en-US" dirty="0" smtClean="0"/>
              <a:t>Bridging</a:t>
            </a:r>
            <a:endParaRPr lang="en-US" dirty="0"/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766" y="1670466"/>
            <a:ext cx="1350232" cy="10547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61" grpId="0" animBg="1"/>
      <p:bldP spid="62" grpId="0" animBg="1"/>
      <p:bldP spid="64" grpId="0"/>
      <p:bldP spid="65" grpId="0"/>
      <p:bldP spid="52" grpId="0"/>
      <p:bldP spid="53" grpId="0" animBg="1"/>
      <p:bldP spid="53" grpId="1" animBg="1"/>
      <p:bldP spid="54" grpId="0" animBg="1"/>
      <p:bldP spid="54" grpId="1" animBg="1"/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lowchart: Document 57"/>
          <p:cNvSpPr/>
          <p:nvPr/>
        </p:nvSpPr>
        <p:spPr bwMode="blackWhite">
          <a:xfrm>
            <a:off x="4212771" y="4125686"/>
            <a:ext cx="4180115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lowchart: Document 65"/>
          <p:cNvSpPr/>
          <p:nvPr/>
        </p:nvSpPr>
        <p:spPr bwMode="blackWhite">
          <a:xfrm>
            <a:off x="326572" y="1219200"/>
            <a:ext cx="3124200" cy="1926771"/>
          </a:xfrm>
          <a:prstGeom prst="flowChartDocument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 bwMode="auto">
          <a:xfrm>
            <a:off x="2222205" y="2509284"/>
            <a:ext cx="2987748" cy="2466753"/>
          </a:xfrm>
          <a:custGeom>
            <a:avLst/>
            <a:gdLst>
              <a:gd name="connsiteX0" fmla="*/ 2987748 w 2987748"/>
              <a:gd name="connsiteY0" fmla="*/ 2466753 h 2466753"/>
              <a:gd name="connsiteX1" fmla="*/ 2679404 w 2987748"/>
              <a:gd name="connsiteY1" fmla="*/ 2062716 h 2466753"/>
              <a:gd name="connsiteX2" fmla="*/ 1754372 w 2987748"/>
              <a:gd name="connsiteY2" fmla="*/ 1233376 h 2466753"/>
              <a:gd name="connsiteX3" fmla="*/ 499730 w 2987748"/>
              <a:gd name="connsiteY3" fmla="*/ 244549 h 2466753"/>
              <a:gd name="connsiteX4" fmla="*/ 0 w 2987748"/>
              <a:gd name="connsiteY4" fmla="*/ 0 h 246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7748" h="2466753">
                <a:moveTo>
                  <a:pt x="2987748" y="2466753"/>
                </a:moveTo>
                <a:cubicBezTo>
                  <a:pt x="2936357" y="2367516"/>
                  <a:pt x="2884967" y="2268279"/>
                  <a:pt x="2679404" y="2062716"/>
                </a:cubicBezTo>
                <a:cubicBezTo>
                  <a:pt x="2473841" y="1857153"/>
                  <a:pt x="2117651" y="1536404"/>
                  <a:pt x="1754372" y="1233376"/>
                </a:cubicBezTo>
                <a:cubicBezTo>
                  <a:pt x="1391093" y="930348"/>
                  <a:pt x="792125" y="450112"/>
                  <a:pt x="499730" y="244549"/>
                </a:cubicBezTo>
                <a:cubicBezTo>
                  <a:pt x="207335" y="38986"/>
                  <a:pt x="103667" y="19493"/>
                  <a:pt x="0" y="0"/>
                </a:cubicBezTo>
              </a:path>
            </a:pathLst>
          </a:custGeom>
          <a:ln w="190500" cmpd="dbl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51104" y="1226319"/>
            <a:ext cx="2667000" cy="369267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pPr eaLnBrk="0" hangingPunct="0"/>
            <a:r>
              <a:rPr lang="en-US" sz="1800" dirty="0" smtClean="0">
                <a:solidFill>
                  <a:srgbClr val="131313">
                    <a:lumMod val="65000"/>
                    <a:lumOff val="35000"/>
                  </a:srgbClr>
                </a:solidFill>
                <a:latin typeface="Arial Narrow" pitchFamily="34" charset="0"/>
                <a:ea typeface="ＭＳ Ｐゴシック" pitchFamily="-65" charset="-128"/>
              </a:rPr>
              <a:t>Headquarters</a:t>
            </a:r>
          </a:p>
        </p:txBody>
      </p:sp>
      <p:pic>
        <p:nvPicPr>
          <p:cNvPr id="69" name="Picture 2" descr="C:\Documents and Settings\pbedwell\My Documents\Marketing_Team\PPT_Update\Fortinet Icon Library PNGs\Fortinet Icon Library PNGs\Building Icon PNGs\HQ_Rt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0479" y="936172"/>
            <a:ext cx="419249" cy="6610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0" name="Freeform 69"/>
          <p:cNvSpPr/>
          <p:nvPr/>
        </p:nvSpPr>
        <p:spPr bwMode="auto">
          <a:xfrm>
            <a:off x="1684604" y="2361304"/>
            <a:ext cx="3671168" cy="3173442"/>
          </a:xfrm>
          <a:custGeom>
            <a:avLst/>
            <a:gdLst>
              <a:gd name="connsiteX0" fmla="*/ 4401879 w 4804144"/>
              <a:gd name="connsiteY0" fmla="*/ 3168502 h 3168502"/>
              <a:gd name="connsiteX1" fmla="*/ 4497572 w 4804144"/>
              <a:gd name="connsiteY1" fmla="*/ 2583712 h 3168502"/>
              <a:gd name="connsiteX2" fmla="*/ 2562446 w 4804144"/>
              <a:gd name="connsiteY2" fmla="*/ 1010093 h 3168502"/>
              <a:gd name="connsiteX3" fmla="*/ 1212111 w 4804144"/>
              <a:gd name="connsiteY3" fmla="*/ 297712 h 3168502"/>
              <a:gd name="connsiteX4" fmla="*/ 0 w 4804144"/>
              <a:gd name="connsiteY4" fmla="*/ 0 h 31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144" h="3168502">
                <a:moveTo>
                  <a:pt x="4401879" y="3168502"/>
                </a:moveTo>
                <a:cubicBezTo>
                  <a:pt x="4603011" y="3055974"/>
                  <a:pt x="4804144" y="2943447"/>
                  <a:pt x="4497572" y="2583712"/>
                </a:cubicBezTo>
                <a:cubicBezTo>
                  <a:pt x="4191000" y="2223977"/>
                  <a:pt x="3110023" y="1391093"/>
                  <a:pt x="2562446" y="1010093"/>
                </a:cubicBezTo>
                <a:cubicBezTo>
                  <a:pt x="2014869" y="629093"/>
                  <a:pt x="1639185" y="466061"/>
                  <a:pt x="1212111" y="297712"/>
                </a:cubicBezTo>
                <a:cubicBezTo>
                  <a:pt x="785037" y="129363"/>
                  <a:pt x="392518" y="64681"/>
                  <a:pt x="0" y="0"/>
                </a:cubicBezTo>
              </a:path>
            </a:pathLst>
          </a:cu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2" name="Text Placeholder 53"/>
          <p:cNvSpPr txBox="1">
            <a:spLocks/>
          </p:cNvSpPr>
          <p:nvPr/>
        </p:nvSpPr>
        <p:spPr>
          <a:xfrm>
            <a:off x="4250218" y="1687984"/>
            <a:ext cx="3533541" cy="673319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lang="en-US" kern="0" baseline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Data is encrypted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250218" y="1226319"/>
            <a:ext cx="3533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Automatic connection to HQ</a:t>
            </a:r>
          </a:p>
        </p:txBody>
      </p:sp>
      <p:pic>
        <p:nvPicPr>
          <p:cNvPr id="76" name="Picture 8" descr="C:\Users\ksaraf\Downloads\FAP-11C-L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2065" y="4298679"/>
            <a:ext cx="997229" cy="1067912"/>
          </a:xfrm>
          <a:prstGeom prst="rect">
            <a:avLst/>
          </a:prstGeom>
          <a:noFill/>
        </p:spPr>
      </p:pic>
      <p:sp>
        <p:nvSpPr>
          <p:cNvPr id="78" name="Text Placeholder 53"/>
          <p:cNvSpPr txBox="1">
            <a:spLocks/>
          </p:cNvSpPr>
          <p:nvPr/>
        </p:nvSpPr>
        <p:spPr>
          <a:xfrm>
            <a:off x="4250218" y="2093298"/>
            <a:ext cx="4125297" cy="673319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lang="en-US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Multiple devices can share Wi-Fi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96627" y="5246401"/>
            <a:ext cx="293268" cy="57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6" descr="iPad Pictur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3225" y="4871852"/>
            <a:ext cx="839641" cy="1055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80" descr="Laptop-Lt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29630" y="5063733"/>
            <a:ext cx="1224869" cy="1180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5400000" rotWithShape="0">
              <a:srgbClr val="808080">
                <a:alpha val="29999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2370" y="2926133"/>
            <a:ext cx="1497848" cy="898224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21" name="TextBox 20"/>
          <p:cNvSpPr txBox="1"/>
          <p:nvPr/>
        </p:nvSpPr>
        <p:spPr>
          <a:xfrm>
            <a:off x="3172180" y="3342982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  <a:endParaRPr lang="en-US" sz="1200" b="1" dirty="0">
              <a:solidFill>
                <a:srgbClr val="FFFFFF"/>
              </a:solidFill>
              <a:latin typeface="Helvetica 55 Roman"/>
              <a:cs typeface="Helvetica 55 Roman"/>
            </a:endParaRPr>
          </a:p>
        </p:txBody>
      </p:sp>
      <p:pic>
        <p:nvPicPr>
          <p:cNvPr id="1026" name="Picture 2" descr="http://www.clker.com/cliparts/V/Y/t/L/c/x/padlock-hi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2302" y="3655988"/>
            <a:ext cx="294934" cy="42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Remote Telecommuter / Road Warrior</a:t>
            </a:r>
            <a:endParaRPr lang="en-US" dirty="0"/>
          </a:p>
        </p:txBody>
      </p:sp>
      <p:pic>
        <p:nvPicPr>
          <p:cNvPr id="27" name="Picture 26" descr="Home_L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261" y="3014610"/>
            <a:ext cx="1460199" cy="161949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766" y="1670466"/>
            <a:ext cx="1350232" cy="10547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0" grpId="0" animBg="1"/>
      <p:bldP spid="72" grpId="0"/>
      <p:bldP spid="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7908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4881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Connector 21"/>
          <p:cNvCxnSpPr/>
          <p:nvPr/>
        </p:nvCxnSpPr>
        <p:spPr bwMode="auto">
          <a:xfrm flipH="1">
            <a:off x="4928572" y="4442589"/>
            <a:ext cx="202832" cy="724953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non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3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987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0934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WirelessLapto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3960" y="3748059"/>
            <a:ext cx="580663" cy="4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6192807" y="4866166"/>
            <a:ext cx="260847" cy="233114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2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grpSp>
        <p:nvGrpSpPr>
          <p:cNvPr id="27" name="Group 154"/>
          <p:cNvGrpSpPr/>
          <p:nvPr/>
        </p:nvGrpSpPr>
        <p:grpSpPr>
          <a:xfrm>
            <a:off x="1214820" y="4609009"/>
            <a:ext cx="6969209" cy="1473190"/>
            <a:chOff x="1114341" y="4267365"/>
            <a:chExt cx="6969209" cy="1473190"/>
          </a:xfrm>
        </p:grpSpPr>
        <p:cxnSp>
          <p:nvCxnSpPr>
            <p:cNvPr id="28" name="Straight Connector 27"/>
            <p:cNvCxnSpPr>
              <a:endCxn id="35" idx="0"/>
            </p:cNvCxnSpPr>
            <p:nvPr/>
          </p:nvCxnSpPr>
          <p:spPr bwMode="auto">
            <a:xfrm>
              <a:off x="4523475" y="4267365"/>
              <a:ext cx="85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4698398" y="4267365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30" name="Group 15"/>
            <p:cNvGrpSpPr/>
            <p:nvPr/>
          </p:nvGrpSpPr>
          <p:grpSpPr>
            <a:xfrm>
              <a:off x="1114341" y="4689374"/>
              <a:ext cx="1469361" cy="982919"/>
              <a:chOff x="6022848" y="4937760"/>
              <a:chExt cx="1024128" cy="633984"/>
            </a:xfrm>
          </p:grpSpPr>
          <p:pic>
            <p:nvPicPr>
              <p:cNvPr id="49" name="Picture 48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0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55" name="Arc 54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56" name="Arc 55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52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53" name="Arc 52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54" name="Arc 53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grpSp>
          <p:nvGrpSpPr>
            <p:cNvPr id="31" name="Group 15"/>
            <p:cNvGrpSpPr/>
            <p:nvPr/>
          </p:nvGrpSpPr>
          <p:grpSpPr>
            <a:xfrm>
              <a:off x="6614189" y="4757636"/>
              <a:ext cx="1469361" cy="982919"/>
              <a:chOff x="6022848" y="4937760"/>
              <a:chExt cx="1024128" cy="633984"/>
            </a:xfrm>
          </p:grpSpPr>
          <p:pic>
            <p:nvPicPr>
              <p:cNvPr id="42" name="Picture 41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43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7" name="Arc 46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8" name="Arc 47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44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5" name="Arc 44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6" name="Arc 45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grpSp>
          <p:nvGrpSpPr>
            <p:cNvPr id="32" name="Group 15"/>
            <p:cNvGrpSpPr/>
            <p:nvPr/>
          </p:nvGrpSpPr>
          <p:grpSpPr>
            <a:xfrm>
              <a:off x="3788794" y="4689374"/>
              <a:ext cx="1469361" cy="982919"/>
              <a:chOff x="6022848" y="4937760"/>
              <a:chExt cx="1024128" cy="633984"/>
            </a:xfrm>
          </p:grpSpPr>
          <p:pic>
            <p:nvPicPr>
              <p:cNvPr id="35" name="Picture 34" descr="FAP-221B_Ft-TOP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81344" y="5064419"/>
                <a:ext cx="707255" cy="437976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36" name="Group 86"/>
              <p:cNvGrpSpPr/>
              <p:nvPr/>
            </p:nvGrpSpPr>
            <p:grpSpPr>
              <a:xfrm>
                <a:off x="6412992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40" name="Arc 39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41" name="Arc 40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  <p:grpSp>
            <p:nvGrpSpPr>
              <p:cNvPr id="37" name="Group 87"/>
              <p:cNvGrpSpPr/>
              <p:nvPr/>
            </p:nvGrpSpPr>
            <p:grpSpPr>
              <a:xfrm flipH="1">
                <a:off x="6022848" y="4937760"/>
                <a:ext cx="633984" cy="633984"/>
                <a:chOff x="6437376" y="4937760"/>
                <a:chExt cx="633984" cy="633984"/>
              </a:xfrm>
            </p:grpSpPr>
            <p:sp>
              <p:nvSpPr>
                <p:cNvPr id="38" name="Arc 37"/>
                <p:cNvSpPr/>
                <p:nvPr/>
              </p:nvSpPr>
              <p:spPr bwMode="auto">
                <a:xfrm>
                  <a:off x="6437376" y="4937760"/>
                  <a:ext cx="633984" cy="633984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  <p:sp>
              <p:nvSpPr>
                <p:cNvPr id="39" name="Arc 38"/>
                <p:cNvSpPr/>
                <p:nvPr/>
              </p:nvSpPr>
              <p:spPr bwMode="auto">
                <a:xfrm>
                  <a:off x="6486144" y="5023104"/>
                  <a:ext cx="475488" cy="475488"/>
                </a:xfrm>
                <a:prstGeom prst="arc">
                  <a:avLst>
                    <a:gd name="adj1" fmla="val 18472499"/>
                    <a:gd name="adj2" fmla="val 2786952"/>
                  </a:avLst>
                </a:prstGeom>
                <a:noFill/>
                <a:ln w="28575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131313"/>
                    </a:solidFill>
                  </a:endParaRPr>
                </a:p>
              </p:txBody>
            </p:sp>
          </p:grpSp>
        </p:grpSp>
        <p:cxnSp>
          <p:nvCxnSpPr>
            <p:cNvPr id="33" name="Straight Connector 32"/>
            <p:cNvCxnSpPr/>
            <p:nvPr/>
          </p:nvCxnSpPr>
          <p:spPr bwMode="auto">
            <a:xfrm>
              <a:off x="4348551" y="4267365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4189626" y="4271573"/>
              <a:ext cx="0" cy="618379"/>
            </a:xfrm>
            <a:prstGeom prst="line">
              <a:avLst/>
            </a:prstGeom>
            <a:ln w="25400">
              <a:solidFill>
                <a:srgbClr val="92D050"/>
              </a:solidFill>
              <a:prstDash val="solid"/>
              <a:headEnd type="stealth" w="lg" len="lg"/>
              <a:tailEnd type="stealth" w="lg" len="lg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7" name="Oval 22"/>
          <p:cNvSpPr>
            <a:spLocks noChangeArrowheads="1"/>
          </p:cNvSpPr>
          <p:nvPr/>
        </p:nvSpPr>
        <p:spPr bwMode="auto">
          <a:xfrm>
            <a:off x="5431706" y="4865581"/>
            <a:ext cx="276359" cy="233113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1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>
            <a:off x="5559381" y="4282420"/>
            <a:ext cx="1690307" cy="1013230"/>
          </a:xfrm>
          <a:prstGeom prst="line">
            <a:avLst/>
          </a:prstGeom>
          <a:ln w="25400">
            <a:solidFill>
              <a:srgbClr val="92D050"/>
            </a:solidFill>
            <a:prstDash val="solid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0" name="Group 15"/>
          <p:cNvGrpSpPr/>
          <p:nvPr/>
        </p:nvGrpSpPr>
        <p:grpSpPr>
          <a:xfrm>
            <a:off x="3889273" y="2076662"/>
            <a:ext cx="1469361" cy="982919"/>
            <a:chOff x="6022848" y="4937760"/>
            <a:chExt cx="1024128" cy="633984"/>
          </a:xfrm>
        </p:grpSpPr>
        <p:pic>
          <p:nvPicPr>
            <p:cNvPr id="61" name="Picture 60" descr="FAP-221B_Ft-TOP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81344" y="5064419"/>
              <a:ext cx="707255" cy="437976"/>
            </a:xfrm>
            <a:prstGeom prst="rect">
              <a:avLst/>
            </a:pr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2" name="Group 86"/>
            <p:cNvGrpSpPr/>
            <p:nvPr/>
          </p:nvGrpSpPr>
          <p:grpSpPr>
            <a:xfrm>
              <a:off x="6412992" y="4937760"/>
              <a:ext cx="633984" cy="633984"/>
              <a:chOff x="6437376" y="4937760"/>
              <a:chExt cx="633984" cy="633984"/>
            </a:xfrm>
          </p:grpSpPr>
          <p:sp>
            <p:nvSpPr>
              <p:cNvPr id="82" name="Arc 81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83" name="Arc 82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  <p:grpSp>
          <p:nvGrpSpPr>
            <p:cNvPr id="63" name="Group 87"/>
            <p:cNvGrpSpPr/>
            <p:nvPr/>
          </p:nvGrpSpPr>
          <p:grpSpPr>
            <a:xfrm flipH="1">
              <a:off x="6022848" y="4937760"/>
              <a:ext cx="633984" cy="633984"/>
              <a:chOff x="6437376" y="4937760"/>
              <a:chExt cx="633984" cy="633984"/>
            </a:xfrm>
          </p:grpSpPr>
          <p:sp>
            <p:nvSpPr>
              <p:cNvPr id="64" name="Arc 63"/>
              <p:cNvSpPr/>
              <p:nvPr/>
            </p:nvSpPr>
            <p:spPr bwMode="auto">
              <a:xfrm>
                <a:off x="6437376" y="4937760"/>
                <a:ext cx="633984" cy="633984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  <p:sp>
            <p:nvSpPr>
              <p:cNvPr id="65" name="Arc 64"/>
              <p:cNvSpPr/>
              <p:nvPr/>
            </p:nvSpPr>
            <p:spPr bwMode="auto">
              <a:xfrm>
                <a:off x="6486144" y="5023104"/>
                <a:ext cx="475488" cy="475488"/>
              </a:xfrm>
              <a:prstGeom prst="arc">
                <a:avLst>
                  <a:gd name="adj1" fmla="val 18472499"/>
                  <a:gd name="adj2" fmla="val 2786952"/>
                </a:avLst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31313"/>
                  </a:solidFill>
                </a:endParaRPr>
              </a:p>
            </p:txBody>
          </p:sp>
        </p:grpSp>
      </p:grpSp>
      <p:cxnSp>
        <p:nvCxnSpPr>
          <p:cNvPr id="84" name="Straight Connector 83"/>
          <p:cNvCxnSpPr/>
          <p:nvPr/>
        </p:nvCxnSpPr>
        <p:spPr bwMode="auto">
          <a:xfrm flipH="1">
            <a:off x="4623954" y="2952063"/>
            <a:ext cx="507450" cy="725897"/>
          </a:xfrm>
          <a:prstGeom prst="line">
            <a:avLst/>
          </a:prstGeom>
          <a:ln w="25400">
            <a:solidFill>
              <a:srgbClr val="92D050"/>
            </a:solidFill>
            <a:prstDash val="solid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5" name="Oval 22"/>
          <p:cNvSpPr>
            <a:spLocks noChangeArrowheads="1"/>
          </p:cNvSpPr>
          <p:nvPr/>
        </p:nvSpPr>
        <p:spPr bwMode="auto">
          <a:xfrm>
            <a:off x="3840315" y="3216862"/>
            <a:ext cx="276359" cy="233113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1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cxnSp>
        <p:nvCxnSpPr>
          <p:cNvPr id="86" name="Straight Connector 85"/>
          <p:cNvCxnSpPr/>
          <p:nvPr/>
        </p:nvCxnSpPr>
        <p:spPr bwMode="auto">
          <a:xfrm flipH="1" flipV="1">
            <a:off x="4116674" y="3059581"/>
            <a:ext cx="332356" cy="688478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non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 bwMode="auto">
          <a:xfrm flipH="1">
            <a:off x="5016153" y="4442589"/>
            <a:ext cx="230502" cy="784799"/>
          </a:xfrm>
          <a:prstGeom prst="line">
            <a:avLst/>
          </a:prstGeom>
          <a:ln w="25400">
            <a:solidFill>
              <a:srgbClr val="92D050"/>
            </a:solidFill>
            <a:prstDash val="dash"/>
            <a:headEnd type="none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 bwMode="auto">
          <a:xfrm flipH="1" flipV="1">
            <a:off x="4195883" y="2946167"/>
            <a:ext cx="323118" cy="731793"/>
          </a:xfrm>
          <a:prstGeom prst="line">
            <a:avLst/>
          </a:prstGeom>
          <a:ln w="25400">
            <a:solidFill>
              <a:srgbClr val="92D050"/>
            </a:solidFill>
            <a:prstDash val="dash"/>
            <a:headEnd type="none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Oval 88"/>
          <p:cNvSpPr>
            <a:spLocks noChangeArrowheads="1"/>
          </p:cNvSpPr>
          <p:nvPr/>
        </p:nvSpPr>
        <p:spPr bwMode="auto">
          <a:xfrm>
            <a:off x="5070779" y="3216862"/>
            <a:ext cx="260847" cy="233114"/>
          </a:xfrm>
          <a:prstGeom prst="ellipse">
            <a:avLst/>
          </a:prstGeom>
          <a:solidFill>
            <a:srgbClr val="FF392E"/>
          </a:solidFill>
          <a:ln w="28575" algn="ctr">
            <a:solidFill>
              <a:srgbClr val="FF392E">
                <a:lumMod val="75000"/>
              </a:srgbClr>
            </a:solidFill>
            <a:round/>
            <a:headEnd/>
            <a:tailEnd/>
          </a:ln>
          <a:scene3d>
            <a:camera prst="perspectiveRight" fov="7200000">
              <a:rot lat="0" lon="1499994" rev="0"/>
            </a:camera>
            <a:lightRig rig="threePt" dir="t"/>
          </a:scene3d>
          <a:sp3d>
            <a:bevelT w="152400" h="50800" prst="softRound"/>
          </a:sp3d>
        </p:spPr>
        <p:txBody>
          <a:bodyPr wrap="none" lIns="82124" tIns="41061" rIns="82124" bIns="41061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ea typeface="ＭＳ Ｐゴシック" pitchFamily="-107" charset="-128"/>
              </a:rPr>
              <a:t>2</a:t>
            </a:r>
            <a:endParaRPr lang="en-US" sz="1400" kern="0" dirty="0">
              <a:solidFill>
                <a:sysClr val="windowText" lastClr="000000"/>
              </a:solidFill>
              <a:ea typeface="ＭＳ Ｐゴシック" pitchFamily="-107" charset="-128"/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363612" y="1157765"/>
            <a:ext cx="3512865" cy="168101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AP Handoff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91" name="Arc 90"/>
          <p:cNvSpPr/>
          <p:nvPr/>
        </p:nvSpPr>
        <p:spPr bwMode="auto">
          <a:xfrm flipH="1">
            <a:off x="6410054" y="5119364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2" name="Arc 91"/>
          <p:cNvSpPr/>
          <p:nvPr/>
        </p:nvSpPr>
        <p:spPr bwMode="auto">
          <a:xfrm flipH="1">
            <a:off x="6567485" y="5251680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3" name="Arc 92"/>
          <p:cNvSpPr/>
          <p:nvPr/>
        </p:nvSpPr>
        <p:spPr bwMode="auto">
          <a:xfrm flipH="1">
            <a:off x="6102435" y="5105176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4" name="Arc 93"/>
          <p:cNvSpPr/>
          <p:nvPr/>
        </p:nvSpPr>
        <p:spPr bwMode="auto">
          <a:xfrm flipH="1">
            <a:off x="6259866" y="5237492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5" name="Arc 94"/>
          <p:cNvSpPr/>
          <p:nvPr/>
        </p:nvSpPr>
        <p:spPr bwMode="auto">
          <a:xfrm rot="10800000" flipH="1">
            <a:off x="5028289" y="5005950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6" name="Arc 95"/>
          <p:cNvSpPr/>
          <p:nvPr/>
        </p:nvSpPr>
        <p:spPr bwMode="auto">
          <a:xfrm rot="10800000" flipH="1">
            <a:off x="5141652" y="5138266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7" name="Arc 96"/>
          <p:cNvSpPr/>
          <p:nvPr/>
        </p:nvSpPr>
        <p:spPr bwMode="auto">
          <a:xfrm rot="10800000" flipH="1">
            <a:off x="4720670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8" name="Arc 97"/>
          <p:cNvSpPr/>
          <p:nvPr/>
        </p:nvSpPr>
        <p:spPr bwMode="auto">
          <a:xfrm rot="10800000" flipH="1">
            <a:off x="4834033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99" name="Arc 98"/>
          <p:cNvSpPr/>
          <p:nvPr/>
        </p:nvSpPr>
        <p:spPr bwMode="auto">
          <a:xfrm flipH="1">
            <a:off x="3438304" y="5090988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0" name="Arc 99"/>
          <p:cNvSpPr/>
          <p:nvPr/>
        </p:nvSpPr>
        <p:spPr bwMode="auto">
          <a:xfrm flipH="1">
            <a:off x="3595735" y="5223304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1" name="Arc 100"/>
          <p:cNvSpPr/>
          <p:nvPr/>
        </p:nvSpPr>
        <p:spPr bwMode="auto">
          <a:xfrm rot="10800000" flipH="1">
            <a:off x="2364158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2" name="Arc 101"/>
          <p:cNvSpPr/>
          <p:nvPr/>
        </p:nvSpPr>
        <p:spPr bwMode="auto">
          <a:xfrm rot="10800000" flipH="1">
            <a:off x="2477521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3" name="Arc 102"/>
          <p:cNvSpPr/>
          <p:nvPr/>
        </p:nvSpPr>
        <p:spPr bwMode="auto">
          <a:xfrm rot="10800000" flipH="1">
            <a:off x="2109244" y="4991762"/>
            <a:ext cx="909604" cy="98291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4" name="Arc 103"/>
          <p:cNvSpPr/>
          <p:nvPr/>
        </p:nvSpPr>
        <p:spPr bwMode="auto">
          <a:xfrm rot="10800000" flipH="1">
            <a:off x="2222607" y="5124078"/>
            <a:ext cx="682203" cy="737189"/>
          </a:xfrm>
          <a:prstGeom prst="arc">
            <a:avLst>
              <a:gd name="adj1" fmla="val 18472499"/>
              <a:gd name="adj2" fmla="val 278695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131313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363612" y="1607878"/>
            <a:ext cx="4648328" cy="404910"/>
          </a:xfrm>
          <a:prstGeom prst="rect">
            <a:avLst/>
          </a:prstGeom>
        </p:spPr>
        <p:txBody>
          <a:bodyPr/>
          <a:lstStyle/>
          <a:p>
            <a:pPr marL="173038" lvl="0" indent="-173038">
              <a:spcBef>
                <a:spcPct val="20000"/>
              </a:spcBef>
              <a:buClr>
                <a:srgbClr val="FF0000"/>
              </a:buClr>
              <a:buSzPct val="100000"/>
              <a:buFont typeface="Arial"/>
              <a:buChar char="•"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Frequency Handoff </a:t>
            </a:r>
            <a:r>
              <a:rPr lang="en-US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(Band Steering)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363612" y="2002739"/>
            <a:ext cx="3327515" cy="168101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Control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High Density Features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B3B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5" grpId="0" animBg="1"/>
      <p:bldP spid="89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/>
      <p:bldP spid="1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Automatic Radio Resource Provisioning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79424" y="1962912"/>
            <a:ext cx="8664576" cy="391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buFont typeface="Times" charset="0"/>
              <a:buChar char="•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295547" y="1517025"/>
            <a:ext cx="3025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indent="0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800" b="1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pic>
        <p:nvPicPr>
          <p:cNvPr id="6" name="Picture 2" descr="http://media3.onsugar.com/files/2012/06/23/4/2301/23011685/7af9953df20b1238_Office_Floor_Plans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1883" y="1262839"/>
            <a:ext cx="3917950" cy="4754192"/>
          </a:xfrm>
          <a:prstGeom prst="rect">
            <a:avLst/>
          </a:prstGeom>
          <a:noFill/>
        </p:spPr>
      </p:pic>
      <p:pic>
        <p:nvPicPr>
          <p:cNvPr id="7" name="Picture 6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260124" y="1871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850674" y="4157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3355249" y="490087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3691202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24434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2" name="Oval 11"/>
          <p:cNvSpPr/>
          <p:nvPr/>
        </p:nvSpPr>
        <p:spPr bwMode="auto">
          <a:xfrm>
            <a:off x="1568783" y="1610130"/>
            <a:ext cx="2752725" cy="2085975"/>
          </a:xfrm>
          <a:prstGeom prst="ellipse">
            <a:avLst/>
          </a:prstGeom>
          <a:solidFill>
            <a:schemeClr val="bg2">
              <a:alpha val="4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549731" y="2743606"/>
            <a:ext cx="2743201" cy="2114549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359357" y="3905657"/>
            <a:ext cx="2600326" cy="2124074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3845258" y="3134131"/>
            <a:ext cx="2571750" cy="2486025"/>
          </a:xfrm>
          <a:prstGeom prst="ellipse">
            <a:avLst/>
          </a:prstGeom>
          <a:solidFill>
            <a:schemeClr val="bg2">
              <a:alpha val="44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311857" y="1248181"/>
            <a:ext cx="2619376" cy="2257425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0975" y="2019300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CH 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817" y="2397125"/>
            <a:ext cx="1544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  CH 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0975" y="2780270"/>
            <a:ext cx="1323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CH 11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20" name="Picture 19" descr="FAP-221B_Ft-TOP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0800000">
            <a:off x="4516668" y="3122173"/>
            <a:ext cx="584490" cy="361951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424173" y="1275162"/>
            <a:ext cx="2938485" cy="482941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Channel Assignment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Automatically assigns non-overlapping channels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Selects channels with least noise and interference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Reduces chatter between APs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  <a:ea typeface="+mn-ea"/>
              </a:rPr>
              <a:t>Changes radio transmission power settings automatically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Automatic Radio Resource Provisioning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79424" y="1962912"/>
            <a:ext cx="8664576" cy="391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buFont typeface="Times" charset="0"/>
              <a:buChar char="•"/>
            </a:pPr>
            <a:endParaRPr lang="en-GB" sz="2000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975" y="2019300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CH 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091" y="2397125"/>
            <a:ext cx="13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CH 6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975" y="2778125"/>
            <a:ext cx="1323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CH 11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 bwMode="auto">
          <a:xfrm>
            <a:off x="3295547" y="1517025"/>
            <a:ext cx="3025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indent="0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800" b="1" dirty="0" smtClean="0">
              <a:solidFill>
                <a:srgbClr val="262626"/>
              </a:solidFill>
              <a:latin typeface="Arial Narrow" pitchFamily="34" charset="0"/>
            </a:endParaRPr>
          </a:p>
        </p:txBody>
      </p:sp>
      <p:pic>
        <p:nvPicPr>
          <p:cNvPr id="53" name="Picture 2" descr="http://media3.onsugar.com/files/2012/06/23/4/2301/23011685/7af9953df20b1238_Office_Floor_Plans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1883" y="1262839"/>
            <a:ext cx="3917950" cy="4754192"/>
          </a:xfrm>
          <a:prstGeom prst="rect">
            <a:avLst/>
          </a:prstGeom>
          <a:noFill/>
        </p:spPr>
      </p:pic>
      <p:pic>
        <p:nvPicPr>
          <p:cNvPr id="54" name="Picture 53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260124" y="1871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5" name="Picture 54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4850674" y="41579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6" name="Picture 55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3355249" y="490087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7" name="Picture 56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3691202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57" descr="FAP-221B_Ft-TOP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0800000">
            <a:off x="2536099" y="2443427"/>
            <a:ext cx="575734" cy="356530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59" name="Oval 58"/>
          <p:cNvSpPr/>
          <p:nvPr/>
        </p:nvSpPr>
        <p:spPr bwMode="auto">
          <a:xfrm>
            <a:off x="1724421" y="1449424"/>
            <a:ext cx="2302829" cy="2130360"/>
          </a:xfrm>
          <a:prstGeom prst="ellipse">
            <a:avLst/>
          </a:prstGeom>
          <a:solidFill>
            <a:schemeClr val="bg2">
              <a:alpha val="4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1702337" y="2811294"/>
            <a:ext cx="2363825" cy="2101174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2393004" y="4017523"/>
            <a:ext cx="2363826" cy="2140086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3968886" y="3346312"/>
            <a:ext cx="2373549" cy="2247091"/>
          </a:xfrm>
          <a:prstGeom prst="ellipse">
            <a:avLst/>
          </a:prstGeom>
          <a:solidFill>
            <a:schemeClr val="bg2">
              <a:alpha val="44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4" name="Picture 63" descr="FAP-221B_Ft-TOP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0800000">
            <a:off x="4516668" y="3122173"/>
            <a:ext cx="584490" cy="361951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5" name="Oval 64"/>
          <p:cNvSpPr/>
          <p:nvPr/>
        </p:nvSpPr>
        <p:spPr bwMode="auto">
          <a:xfrm>
            <a:off x="3511685" y="1225685"/>
            <a:ext cx="2071992" cy="1945533"/>
          </a:xfrm>
          <a:prstGeom prst="ellipse">
            <a:avLst/>
          </a:prstGeom>
          <a:solidFill>
            <a:schemeClr val="accent1">
              <a:alpha val="47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3758423" y="2324911"/>
            <a:ext cx="2175450" cy="2046456"/>
          </a:xfrm>
          <a:prstGeom prst="ellipse">
            <a:avLst/>
          </a:prstGeom>
          <a:solidFill>
            <a:schemeClr val="accent2">
              <a:alpha val="48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0F0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424173" y="1275162"/>
            <a:ext cx="2938485" cy="482941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Channel Assignment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Automatically assigns non-overlapping channels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Selects channels with least noise and interference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Reduces chatter between APs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Auto TX Power </a:t>
            </a:r>
          </a:p>
          <a:p>
            <a:pPr marL="169863" indent="-169863"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800" dirty="0">
                <a:latin typeface="+mn-lt"/>
                <a:ea typeface="+mn-ea"/>
              </a:rPr>
              <a:t>Changes radio transmission power settings automatically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Mesh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Monaco Yacht Harbou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85316"/>
            <a:ext cx="9144000" cy="5772684"/>
          </a:xfrm>
          <a:prstGeom prst="rect">
            <a:avLst/>
          </a:prstGeom>
          <a:noFill/>
        </p:spPr>
      </p:pic>
      <p:pic>
        <p:nvPicPr>
          <p:cNvPr id="6" name="Picture 5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5043" y="265739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29899" y="255800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8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9683" y="3193244"/>
            <a:ext cx="846210" cy="12158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2115236" y="2825928"/>
            <a:ext cx="2179215" cy="26792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3316074" y="2959890"/>
            <a:ext cx="978377" cy="32768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712787" y="2887888"/>
            <a:ext cx="3581665" cy="885947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V="1">
            <a:off x="6353175" y="4663632"/>
            <a:ext cx="955399" cy="260907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4809606" y="3470844"/>
            <a:ext cx="995221" cy="1453696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0" y="1350235"/>
            <a:ext cx="9144000" cy="92294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1">
                  <a:lumMod val="60000"/>
                  <a:lumOff val="40000"/>
                  <a:alpha val="94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57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2786" y="1350235"/>
            <a:ext cx="8431213" cy="922946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Dynamic Multi-hop Mesh with resiliency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Point-to-point / Multipoint Bridging 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+mn-ea"/>
              <a:cs typeface="Arial Narrow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V="1">
            <a:off x="7788925" y="3727747"/>
            <a:ext cx="998750" cy="935885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eaLnBrk="0" hangingPunct="0"/>
            <a:endParaRPr lang="en-US">
              <a:solidFill>
                <a:srgbClr val="131313"/>
              </a:solidFill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22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7896" y="2887889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574" y="4018717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7097" y="4309686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6537" y="2278722"/>
            <a:ext cx="602725" cy="128983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Multi-hop Mesh</a:t>
            </a:r>
            <a:endParaRPr lang="en-US" dirty="0"/>
          </a:p>
        </p:txBody>
      </p:sp>
      <p:pic>
        <p:nvPicPr>
          <p:cNvPr id="23" name="Picture 22" descr="Bank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3079" y="4410410"/>
            <a:ext cx="1600200" cy="115093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42" y="4495800"/>
            <a:ext cx="3263900" cy="169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25"/>
          <p:cNvCxnSpPr/>
          <p:nvPr/>
        </p:nvCxnSpPr>
        <p:spPr bwMode="auto">
          <a:xfrm flipV="1">
            <a:off x="8136399" y="3397017"/>
            <a:ext cx="7203" cy="684213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3025167" y="4648200"/>
            <a:ext cx="2122273" cy="1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35" idx="3"/>
          </p:cNvCxnSpPr>
          <p:nvPr/>
        </p:nvCxnSpPr>
        <p:spPr bwMode="auto">
          <a:xfrm flipH="1" flipV="1">
            <a:off x="5648742" y="4639058"/>
            <a:ext cx="2252724" cy="9142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5835" y="2488509"/>
            <a:ext cx="5609661" cy="90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Straight Arrow Connector 29"/>
          <p:cNvCxnSpPr/>
          <p:nvPr/>
        </p:nvCxnSpPr>
        <p:spPr bwMode="auto">
          <a:xfrm>
            <a:off x="5572542" y="2819400"/>
            <a:ext cx="2358531" cy="143311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4886742" y="3048000"/>
            <a:ext cx="480474" cy="103323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flipH="1">
            <a:off x="2981742" y="3276600"/>
            <a:ext cx="1828800" cy="83820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3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6767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542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7567" y="4038600"/>
            <a:ext cx="561175" cy="120091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7450025" y="2432030"/>
            <a:ext cx="1387154" cy="844570"/>
            <a:chOff x="3410901" y="2980928"/>
            <a:chExt cx="1811866" cy="1103155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invGray">
          <a:xfrm>
            <a:off x="1808910" y="2891856"/>
            <a:ext cx="6202018" cy="1103662"/>
          </a:xfrm>
          <a:custGeom>
            <a:avLst/>
            <a:gdLst>
              <a:gd name="connsiteX0" fmla="*/ 0 w 6202018"/>
              <a:gd name="connsiteY0" fmla="*/ 1103662 h 1103662"/>
              <a:gd name="connsiteX1" fmla="*/ 1888435 w 6202018"/>
              <a:gd name="connsiteY1" fmla="*/ 89871 h 1103662"/>
              <a:gd name="connsiteX2" fmla="*/ 6202018 w 6202018"/>
              <a:gd name="connsiteY2" fmla="*/ 50115 h 1103662"/>
              <a:gd name="connsiteX3" fmla="*/ 6202018 w 6202018"/>
              <a:gd name="connsiteY3" fmla="*/ 50115 h 110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018" h="1103662">
                <a:moveTo>
                  <a:pt x="0" y="1103662"/>
                </a:moveTo>
                <a:cubicBezTo>
                  <a:pt x="427382" y="684562"/>
                  <a:pt x="854765" y="265462"/>
                  <a:pt x="1888435" y="89871"/>
                </a:cubicBezTo>
                <a:cubicBezTo>
                  <a:pt x="2922105" y="-85720"/>
                  <a:pt x="6202018" y="50115"/>
                  <a:pt x="6202018" y="50115"/>
                </a:cubicBezTo>
                <a:lnTo>
                  <a:pt x="6202018" y="50115"/>
                </a:lnTo>
              </a:path>
            </a:pathLst>
          </a:custGeom>
          <a:noFill/>
          <a:ln w="9525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Point-to-point / Multipoint </a:t>
            </a:r>
            <a:r>
              <a:rPr lang="en-US" dirty="0" smtClean="0"/>
              <a:t>Bridging</a:t>
            </a:r>
            <a:endParaRPr lang="en-US" dirty="0"/>
          </a:p>
        </p:txBody>
      </p:sp>
      <p:pic>
        <p:nvPicPr>
          <p:cNvPr id="5" name="Picture 4" descr="Sm_Branch_Rt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98025" y="3683895"/>
            <a:ext cx="1216152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7" name="Freeform 6"/>
          <p:cNvSpPr/>
          <p:nvPr/>
        </p:nvSpPr>
        <p:spPr bwMode="auto">
          <a:xfrm>
            <a:off x="1792742" y="3438197"/>
            <a:ext cx="1581883" cy="582804"/>
          </a:xfrm>
          <a:custGeom>
            <a:avLst/>
            <a:gdLst>
              <a:gd name="connsiteX0" fmla="*/ 1396721 w 1396721"/>
              <a:gd name="connsiteY0" fmla="*/ 0 h 582804"/>
              <a:gd name="connsiteX1" fmla="*/ 1014883 w 1396721"/>
              <a:gd name="connsiteY1" fmla="*/ 482321 h 582804"/>
              <a:gd name="connsiteX2" fmla="*/ 0 w 1396721"/>
              <a:gd name="connsiteY2" fmla="*/ 582804 h 58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6721" h="582804">
                <a:moveTo>
                  <a:pt x="1396721" y="0"/>
                </a:moveTo>
                <a:cubicBezTo>
                  <a:pt x="1322195" y="192593"/>
                  <a:pt x="1247670" y="385187"/>
                  <a:pt x="1014883" y="482321"/>
                </a:cubicBezTo>
                <a:cubicBezTo>
                  <a:pt x="782096" y="579455"/>
                  <a:pt x="391048" y="581129"/>
                  <a:pt x="0" y="582804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rot="10800000">
            <a:off x="3925609" y="2451786"/>
            <a:ext cx="3496826" cy="20094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91924" y="2033145"/>
            <a:ext cx="1694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5Ghz (80Mhz wide)  867Mbps Max rate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879563" y="2061382"/>
            <a:ext cx="873082" cy="19341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10800000">
            <a:off x="3957429" y="3749697"/>
            <a:ext cx="3496826" cy="20094"/>
          </a:xfrm>
          <a:prstGeom prst="line">
            <a:avLst/>
          </a:prstGeom>
          <a:ln w="25400">
            <a:solidFill>
              <a:srgbClr val="FF0000"/>
            </a:solidFill>
            <a:prstDash val="dash"/>
            <a:headEnd type="stealth" w="lg" len="lg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65656" y="3027578"/>
            <a:ext cx="1694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 smtClean="0"/>
          </a:p>
          <a:p>
            <a:r>
              <a:rPr lang="en-US" sz="1200" dirty="0" smtClean="0"/>
              <a:t>2.4Ghz (40Mhz wide)</a:t>
            </a:r>
          </a:p>
          <a:p>
            <a:r>
              <a:rPr lang="en-US" sz="1200" dirty="0" smtClean="0"/>
              <a:t>300Mbps max rate</a:t>
            </a:r>
            <a:endParaRPr lang="en-US" sz="1200" dirty="0"/>
          </a:p>
        </p:txBody>
      </p:sp>
      <p:grpSp>
        <p:nvGrpSpPr>
          <p:cNvPr id="28" name="Group 34"/>
          <p:cNvGrpSpPr/>
          <p:nvPr/>
        </p:nvGrpSpPr>
        <p:grpSpPr>
          <a:xfrm>
            <a:off x="294104" y="5626883"/>
            <a:ext cx="3195375" cy="276999"/>
            <a:chOff x="150726" y="6396335"/>
            <a:chExt cx="3195375" cy="276999"/>
          </a:xfrm>
        </p:grpSpPr>
        <p:sp>
          <p:nvSpPr>
            <p:cNvPr id="29" name="TextBox 28"/>
            <p:cNvSpPr txBox="1"/>
            <p:nvPr/>
          </p:nvSpPr>
          <p:spPr>
            <a:xfrm>
              <a:off x="150726" y="6396335"/>
              <a:ext cx="319537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CAPWAP tunnel</a:t>
              </a:r>
              <a:endParaRPr lang="en-US" sz="1200" dirty="0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467059" y="6511770"/>
              <a:ext cx="854110" cy="0"/>
            </a:xfrm>
            <a:prstGeom prst="line">
              <a:avLst/>
            </a:prstGeom>
            <a:ln w="25400" cmpd="dbl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2032" y="1984258"/>
            <a:ext cx="845397" cy="180915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5866" y="1984258"/>
            <a:ext cx="845397" cy="180915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159902" y="1583438"/>
            <a:ext cx="1387154" cy="844570"/>
            <a:chOff x="3410901" y="2980928"/>
            <a:chExt cx="1811866" cy="1103155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8" name="TextBox 37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4" name="Picture 3" descr="Sm_Branch_Lt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169899" y="3754234"/>
            <a:ext cx="1209040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403" y="3586026"/>
            <a:ext cx="1175150" cy="818983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06177" y="4220343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FortiGate</a:t>
            </a:r>
            <a:endParaRPr lang="en-US" sz="1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Ubiquitous Access – Unified Access Layer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01707768"/>
              </p:ext>
            </p:extLst>
          </p:nvPr>
        </p:nvGraphicFramePr>
        <p:xfrm>
          <a:off x="315824" y="1159741"/>
          <a:ext cx="79110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rapezoid 7"/>
          <p:cNvSpPr/>
          <p:nvPr/>
        </p:nvSpPr>
        <p:spPr bwMode="auto">
          <a:xfrm rot="16200000">
            <a:off x="4675154" y="2616468"/>
            <a:ext cx="1669143" cy="1544538"/>
          </a:xfrm>
          <a:prstGeom prst="trapezoid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0558E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60000" r="100000">
                        <a14:foregroundMark x1="94167" y1="55769" x2="94167" y2="55769"/>
                        <a14:foregroundMark x1="95833" y1="46154" x2="95833" y2="32692"/>
                        <a14:foregroundMark x1="90000" y1="11538" x2="82500" y2="11538"/>
                        <a14:foregroundMark x1="70833" y1="88462" x2="73333" y2="94231"/>
                        <a14:backgroundMark x1="97500" y1="50000" x2="97500" y2="38462"/>
                        <a14:backgroundMark x1="96667" y1="15385" x2="94167" y2="7692"/>
                        <a14:backgroundMark x1="90000" y1="3846" x2="84167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70228" y="2722031"/>
            <a:ext cx="653143" cy="660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2208880"/>
            <a:ext cx="695476" cy="6954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3208289"/>
            <a:ext cx="695476" cy="695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702284" y="2828156"/>
            <a:ext cx="1092200" cy="1625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0000" l="0" r="90000">
                        <a14:foregroundMark x1="51429" y1="25714" x2="51429" y2="25714"/>
                        <a14:foregroundMark x1="5714" y1="20000" x2="17143" y2="12857"/>
                        <a14:foregroundMark x1="48571" y1="14286" x2="34286" y2="5714"/>
                        <a14:backgroundMark x1="11429" y1="5714" x2="5714" y2="8571"/>
                        <a14:backgroundMark x1="2857" y1="17143" x2="2857" y2="22857"/>
                        <a14:backgroundMark x1="17143" y1="2857" x2="21429" y2="1429"/>
                        <a14:backgroundMark x1="38571" y1="4286" x2="30000" y2="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0228" y="3567707"/>
            <a:ext cx="661047" cy="6610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676884" y="3970206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" y="4235218"/>
            <a:ext cx="695476" cy="69547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556850" y="3564919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Inspection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Attack Mitigation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56850" y="2710095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Identification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Access Control</a:t>
            </a:r>
          </a:p>
        </p:txBody>
      </p:sp>
      <p:pic>
        <p:nvPicPr>
          <p:cNvPr id="21" name="Picture 6" descr="http://172.30.0.209/Hardware/PRD/showimage.php?product=FortiAP-10C&amp;picid=1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2298915" y="2098926"/>
            <a:ext cx="882320" cy="55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84" y="2932825"/>
            <a:ext cx="1110641" cy="86763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Bridging – Security Camera Use Case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8331"/>
            <a:ext cx="9144000" cy="52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480854" y="2387843"/>
            <a:ext cx="1676400" cy="57700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Dual Ethernet port with </a:t>
            </a:r>
            <a:r>
              <a:rPr lang="en-US" sz="1050" b="1" dirty="0" err="1" smtClean="0">
                <a:latin typeface="Arial Narrow" pitchFamily="34" charset="0"/>
              </a:rPr>
              <a:t>PoE</a:t>
            </a:r>
            <a:r>
              <a:rPr lang="en-US" sz="1050" b="1" dirty="0" smtClean="0">
                <a:latin typeface="Arial Narrow" pitchFamily="34" charset="0"/>
              </a:rPr>
              <a:t> enables bridging to IP CCTV cameras</a:t>
            </a:r>
            <a:endParaRPr lang="en-US" sz="105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9454" y="4202743"/>
            <a:ext cx="1610591" cy="415424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Extend wireless reach with mesh capability</a:t>
            </a:r>
            <a:endParaRPr lang="en-US" sz="105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263" y="5562600"/>
            <a:ext cx="1610591" cy="57700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r>
              <a:rPr lang="en-US" sz="1050" b="1" dirty="0" smtClean="0">
                <a:latin typeface="Arial Narrow" pitchFamily="34" charset="0"/>
              </a:rPr>
              <a:t>Offer guest Wi-Fi to patrons through secure captive portal</a:t>
            </a:r>
            <a:endParaRPr lang="en-US" sz="1050" b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123"/>
          <p:cNvSpPr/>
          <p:nvPr/>
        </p:nvSpPr>
        <p:spPr bwMode="auto">
          <a:xfrm>
            <a:off x="2250039" y="5419725"/>
            <a:ext cx="1969535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6996113" y="4060031"/>
            <a:ext cx="1123951" cy="6596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Centralized Wireless Management, Log Analysis and Reporting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24375" y="1813854"/>
            <a:ext cx="1114425" cy="3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GB" sz="1400" b="1" dirty="0" smtClean="0">
                <a:solidFill>
                  <a:srgbClr val="131313"/>
                </a:solidFill>
                <a:latin typeface="Arial Narrow" charset="0"/>
              </a:rPr>
              <a:t>FortiManager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162800" y="1842325"/>
            <a:ext cx="1133475" cy="3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ct val="11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GB" sz="1400" b="1" dirty="0" smtClean="0">
                <a:solidFill>
                  <a:srgbClr val="131313"/>
                </a:solidFill>
                <a:latin typeface="Arial Narrow" charset="0"/>
              </a:rPr>
              <a:t>FortiAnalyzer</a:t>
            </a: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>
          <a:xfrm>
            <a:off x="161924" y="1259946"/>
            <a:ext cx="4435476" cy="4010554"/>
          </a:xfrm>
          <a:prstGeom prst="rect">
            <a:avLst/>
          </a:prstGeom>
        </p:spPr>
        <p:txBody>
          <a:bodyPr lIns="51188" tIns="25594" rIns="51188" bIns="25594" rtlCol="0">
            <a:no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lang="en-US" sz="2000" b="1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FortiManager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Global Wireless Management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Centralized AP Firmware Upgrades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SSID and Radio Policy Configuration 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Centralized Rogue AP Suppression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  <a:ea typeface="+mn-ea"/>
              </a:rPr>
              <a:t>Real-time Client Monitoring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lang="en-US" altLang="ja-JP" sz="2000" b="1" kern="0" dirty="0" smtClean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FortiAnalyzer</a:t>
            </a:r>
            <a:endParaRPr lang="en-US" altLang="ja-JP" sz="2000" b="1" kern="0" dirty="0">
              <a:solidFill>
                <a:srgbClr val="1B232A"/>
              </a:solidFill>
              <a:latin typeface="Arial Narrow"/>
              <a:ea typeface="+mn-ea"/>
              <a:cs typeface="Arial Narrow"/>
            </a:endParaRP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Wireless Usage Reporting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Security Log Analysis and Forensics</a:t>
            </a:r>
          </a:p>
          <a:p>
            <a:pPr marL="169863" lvl="1" indent="-169863">
              <a:lnSpc>
                <a:spcPct val="110000"/>
              </a:lnSpc>
              <a:spcBef>
                <a:spcPts val="9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ja-JP" sz="1800" dirty="0">
                <a:latin typeface="+mn-lt"/>
                <a:ea typeface="+mn-ea"/>
              </a:rPr>
              <a:t>Wireless PCI Compliance Reporting</a:t>
            </a:r>
            <a:endParaRPr lang="en-US" sz="1800" dirty="0">
              <a:latin typeface="+mn-lt"/>
              <a:ea typeface="+mn-ea"/>
            </a:endParaRPr>
          </a:p>
        </p:txBody>
      </p:sp>
      <p:cxnSp>
        <p:nvCxnSpPr>
          <p:cNvPr id="53" name="Straight Connector 52"/>
          <p:cNvCxnSpPr/>
          <p:nvPr/>
        </p:nvCxnSpPr>
        <p:spPr bwMode="auto">
          <a:xfrm flipH="1">
            <a:off x="6581775" y="2730500"/>
            <a:ext cx="1263650" cy="74295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 flipV="1">
            <a:off x="5143501" y="2651129"/>
            <a:ext cx="1282699" cy="749296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82" name="Rectangle 62"/>
          <p:cNvSpPr>
            <a:spLocks noChangeArrowheads="1"/>
          </p:cNvSpPr>
          <p:nvPr/>
        </p:nvSpPr>
        <p:spPr bwMode="auto">
          <a:xfrm>
            <a:off x="6613519" y="4623435"/>
            <a:ext cx="1884369" cy="143922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pic>
        <p:nvPicPr>
          <p:cNvPr id="83" name="Picture 82" descr="Retail_Branch_Lt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0408" y="5659079"/>
            <a:ext cx="517435" cy="4110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4" name="TextBox 83"/>
          <p:cNvSpPr txBox="1"/>
          <p:nvPr/>
        </p:nvSpPr>
        <p:spPr>
          <a:xfrm>
            <a:off x="6591300" y="5701488"/>
            <a:ext cx="2667000" cy="338479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Branch Office</a:t>
            </a:r>
          </a:p>
        </p:txBody>
      </p:sp>
      <p:sp>
        <p:nvSpPr>
          <p:cNvPr id="85" name="Rectangle 62"/>
          <p:cNvSpPr>
            <a:spLocks noChangeArrowheads="1"/>
          </p:cNvSpPr>
          <p:nvPr/>
        </p:nvSpPr>
        <p:spPr bwMode="auto">
          <a:xfrm>
            <a:off x="4388479" y="4623435"/>
            <a:ext cx="1884369" cy="143922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pic>
        <p:nvPicPr>
          <p:cNvPr id="87" name="Picture 86" descr="Retail_Branch_Lt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1853" y="5601610"/>
            <a:ext cx="517435" cy="4110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8" name="TextBox 87"/>
          <p:cNvSpPr txBox="1"/>
          <p:nvPr/>
        </p:nvSpPr>
        <p:spPr>
          <a:xfrm>
            <a:off x="3605630" y="5716548"/>
            <a:ext cx="2667000" cy="338479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 algn="r"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Branch Office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4" name="Rectangle 62"/>
          <p:cNvSpPr>
            <a:spLocks noChangeArrowheads="1"/>
          </p:cNvSpPr>
          <p:nvPr/>
        </p:nvSpPr>
        <p:spPr bwMode="auto">
          <a:xfrm>
            <a:off x="4389121" y="1266825"/>
            <a:ext cx="4116388" cy="1625918"/>
          </a:xfrm>
          <a:prstGeom prst="rect">
            <a:avLst/>
          </a:prstGeom>
          <a:noFill/>
          <a:ln w="12700" algn="ctr">
            <a:solidFill>
              <a:srgbClr val="00B0F0">
                <a:alpha val="58038"/>
              </a:srgbClr>
            </a:solidFill>
            <a:prstDash val="dash"/>
            <a:round/>
            <a:headEnd/>
            <a:tailEnd/>
          </a:ln>
        </p:spPr>
        <p:txBody>
          <a:bodyPr lIns="82048" tIns="41025" rIns="82048" bIns="41025"/>
          <a:lstStyle/>
          <a:p>
            <a:pPr defTabSz="819150"/>
            <a:endParaRPr lang="en-US" sz="2200"/>
          </a:p>
        </p:txBody>
      </p:sp>
      <p:sp>
        <p:nvSpPr>
          <p:cNvPr id="105" name="TextBox 104"/>
          <p:cNvSpPr txBox="1"/>
          <p:nvPr/>
        </p:nvSpPr>
        <p:spPr>
          <a:xfrm>
            <a:off x="5816088" y="1275348"/>
            <a:ext cx="2667000" cy="461590"/>
          </a:xfrm>
          <a:prstGeom prst="rect">
            <a:avLst/>
          </a:prstGeom>
          <a:noFill/>
        </p:spPr>
        <p:txBody>
          <a:bodyPr lIns="91365" tIns="45683" rIns="91365" bIns="45683">
            <a:spAutoFit/>
          </a:bodyPr>
          <a:lstStyle/>
          <a:p>
            <a:pPr algn="r"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Central Location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6" name="Picture 105" descr="ServerRoom_Lt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30982" y="1304469"/>
            <a:ext cx="477143" cy="41515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7" name="TextBox 106"/>
          <p:cNvSpPr txBox="1"/>
          <p:nvPr/>
        </p:nvSpPr>
        <p:spPr>
          <a:xfrm>
            <a:off x="1819275" y="5507355"/>
            <a:ext cx="1362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Management</a:t>
            </a:r>
          </a:p>
          <a:p>
            <a:pPr algn="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Logging</a:t>
            </a:r>
          </a:p>
        </p:txBody>
      </p:sp>
      <p:cxnSp>
        <p:nvCxnSpPr>
          <p:cNvPr id="108" name="Straight Connector 107"/>
          <p:cNvCxnSpPr/>
          <p:nvPr/>
        </p:nvCxnSpPr>
        <p:spPr bwMode="auto">
          <a:xfrm flipH="1">
            <a:off x="3199923" y="5795010"/>
            <a:ext cx="916783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Connector 108"/>
          <p:cNvCxnSpPr/>
          <p:nvPr/>
        </p:nvCxnSpPr>
        <p:spPr bwMode="auto">
          <a:xfrm>
            <a:off x="3212306" y="5641143"/>
            <a:ext cx="912019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33" name="Straight Connector 132"/>
          <p:cNvCxnSpPr/>
          <p:nvPr/>
        </p:nvCxnSpPr>
        <p:spPr bwMode="auto">
          <a:xfrm flipH="1">
            <a:off x="4953001" y="4171950"/>
            <a:ext cx="1059655" cy="6381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 flipH="1" flipV="1">
            <a:off x="6742907" y="4073524"/>
            <a:ext cx="1257303" cy="731045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39" name="Straight Connector 138"/>
          <p:cNvCxnSpPr/>
          <p:nvPr/>
        </p:nvCxnSpPr>
        <p:spPr bwMode="auto">
          <a:xfrm flipV="1">
            <a:off x="4833938" y="4124326"/>
            <a:ext cx="985837" cy="590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pic>
        <p:nvPicPr>
          <p:cNvPr id="6" name="Picture 6" descr="http://icondatabase.net/sites/default/files/icons/devine-icons-black-9860/devine-icons-black-file-icon-989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90204" y="4690109"/>
            <a:ext cx="301625" cy="301625"/>
          </a:xfrm>
          <a:prstGeom prst="rect">
            <a:avLst/>
          </a:prstGeom>
          <a:noFill/>
        </p:spPr>
      </p:pic>
      <p:pic>
        <p:nvPicPr>
          <p:cNvPr id="62" name="Picture 6" descr="http://icondatabase.net/sites/default/files/icons/devine-icons-black-9860/devine-icons-black-file-icon-989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06924" y="4701539"/>
            <a:ext cx="301625" cy="301625"/>
          </a:xfrm>
          <a:prstGeom prst="rect">
            <a:avLst/>
          </a:prstGeom>
          <a:noFill/>
        </p:spPr>
      </p:pic>
      <p:pic>
        <p:nvPicPr>
          <p:cNvPr id="39" name="Picture 20" descr="WLAN-Lt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24664" y="4893688"/>
            <a:ext cx="1046163" cy="73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0" descr="WLAN-Lt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8300" y="4893688"/>
            <a:ext cx="1046163" cy="73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15049" y="-1"/>
            <a:ext cx="6115050" cy="3403863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-6096000" y="3479880"/>
            <a:ext cx="6052457" cy="30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Group 37"/>
          <p:cNvGrpSpPr/>
          <p:nvPr/>
        </p:nvGrpSpPr>
        <p:grpSpPr>
          <a:xfrm>
            <a:off x="5837938" y="3327380"/>
            <a:ext cx="1387154" cy="844570"/>
            <a:chOff x="3410901" y="2980928"/>
            <a:chExt cx="1811866" cy="1103155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0901" y="2980928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45" name="TextBox 44"/>
            <p:cNvSpPr txBox="1"/>
            <p:nvPr/>
          </p:nvSpPr>
          <p:spPr>
            <a:xfrm>
              <a:off x="3809731" y="345131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580" y="4410054"/>
            <a:ext cx="713417" cy="71519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7139" y="4372473"/>
            <a:ext cx="713417" cy="71519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28" y="2140115"/>
            <a:ext cx="968230" cy="67477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365" y="2140115"/>
            <a:ext cx="1002870" cy="6989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0.08004 -0.05972 0.16025 -0.11921 0.21563 -0.17778 C 0.27101 -0.23634 0.31285 -0.32245 0.3323 -0.35139 " pathEditMode="relative" ptsTypes="aaA">
                                      <p:cBhvr>
                                        <p:cTn id="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556 C -0.0599 -0.06297 -0.11945 -0.11968 -0.12535 -0.17801 C -0.1309 -0.23635 -0.04983 -0.32639 -0.0349 -0.35579 " pathEditMode="relative" rAng="380955" ptsTypes="a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-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7448 0.11366 L 0.99671 0.19282 " pathEditMode="relative" rAng="0" ptsTypes="AA">
                                      <p:cBhvr>
                                        <p:cTn id="16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8646 -0.35671 L 1.00486 -0.29652 " pathEditMode="relative" rAng="0" ptsTypes="AA">
                                      <p:cBhvr>
                                        <p:cTn id="27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800361" y="1185153"/>
            <a:ext cx="4157031" cy="41448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6015562" y="5340077"/>
            <a:ext cx="2864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Download from:</a:t>
            </a:r>
          </a:p>
          <a:p>
            <a:r>
              <a:rPr lang="en-US" sz="1800" u="sng" dirty="0" smtClean="0"/>
              <a:t>http://fortinet.com/wireless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7200" y="1322024"/>
            <a:ext cx="4855342" cy="1993813"/>
          </a:xfrm>
        </p:spPr>
        <p:txBody>
          <a:bodyPr/>
          <a:lstStyle/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Planning tool </a:t>
            </a:r>
          </a:p>
          <a:p>
            <a:r>
              <a:rPr lang="en-US" sz="1800" dirty="0"/>
              <a:t>Up to 50 APs (Free)</a:t>
            </a:r>
          </a:p>
          <a:p>
            <a:r>
              <a:rPr lang="en-US" sz="1800" dirty="0"/>
              <a:t>Unlimited (Pro license)</a:t>
            </a:r>
          </a:p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Dynamic </a:t>
            </a: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Heat Map</a:t>
            </a:r>
          </a:p>
          <a:p>
            <a:pPr marL="0" indent="0" fontAlgn="base">
              <a:spcBef>
                <a:spcPct val="20000"/>
              </a:spcBef>
              <a:spcAft>
                <a:spcPct val="0"/>
              </a:spcAft>
              <a:buSzPct val="100000"/>
              <a:buNone/>
              <a:defRPr/>
            </a:pPr>
            <a:r>
              <a:rPr lang="en-US" sz="2000" b="1" kern="0" dirty="0" smtClean="0">
                <a:solidFill>
                  <a:srgbClr val="1B232A"/>
                </a:solidFill>
                <a:latin typeface="Arial Narrow"/>
                <a:cs typeface="Arial Narrow"/>
              </a:rPr>
              <a:t>Site-Survey </a:t>
            </a:r>
            <a:r>
              <a:rPr lang="en-US" sz="2000" b="1" kern="0" dirty="0">
                <a:solidFill>
                  <a:srgbClr val="1B232A"/>
                </a:solidFill>
                <a:latin typeface="Arial Narrow"/>
                <a:cs typeface="Arial Narrow"/>
              </a:rPr>
              <a:t>(Pro License)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759280" y="3963431"/>
            <a:ext cx="3002785" cy="18212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55847" y="4386557"/>
            <a:ext cx="2840421" cy="175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76073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FortiPresence</a:t>
            </a:r>
            <a:r>
              <a:rPr lang="en-US" dirty="0" smtClean="0"/>
              <a:t> Product Overview</a:t>
            </a:r>
            <a:endParaRPr lang="en-US" dirty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ym typeface="Helvetica Neue" charset="0"/>
              </a:rPr>
              <a:t>Wi-Fi Presence Analytics for Retail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58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Digital Connected Consumer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4876800" cy="375973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These shoppers know what they want when they arrive at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brick-and-mortar retail store:  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Price,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style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availability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an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engaging 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shopping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experience.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Loyalty runs short, price checking is </a:t>
            </a:r>
            <a:r>
              <a:rPr lang="en-US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real.</a:t>
            </a: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57200" y="5181600"/>
            <a:ext cx="8534400" cy="22098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…serving these savvy consumers will be a defining factor for the success of traditional retailers over the next decade…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1879600"/>
            <a:ext cx="3124200" cy="2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1386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Digital World – How consumers interact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1" y="4198472"/>
            <a:ext cx="2411820" cy="15274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412" y="3954928"/>
            <a:ext cx="2271058" cy="1816847"/>
          </a:xfrm>
          <a:prstGeom prst="rect">
            <a:avLst/>
          </a:prstGeom>
        </p:spPr>
      </p:pic>
      <p:sp>
        <p:nvSpPr>
          <p:cNvPr id="7" name="Equal 6"/>
          <p:cNvSpPr/>
          <p:nvPr/>
        </p:nvSpPr>
        <p:spPr bwMode="auto">
          <a:xfrm>
            <a:off x="3795060" y="4676589"/>
            <a:ext cx="1060824" cy="806824"/>
          </a:xfrm>
          <a:prstGeom prst="mathEqual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588" y="1180353"/>
            <a:ext cx="791882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Customers are increasingly using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Technology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 &amp; the </a:t>
            </a:r>
            <a:r>
              <a:rPr lang="en-US" sz="36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Internet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 to make purchasing decisions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Calibri"/>
              <a:cs typeface="Calibri"/>
            </a:endParaRPr>
          </a:p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In 2013, globally 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$1.3 Trillion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worth of goods were researched online, before being purchased… </a:t>
            </a:r>
          </a:p>
        </p:txBody>
      </p:sp>
    </p:spTree>
    <p:extLst>
      <p:ext uri="{BB962C8B-B14F-4D97-AF65-F5344CB8AC3E}">
        <p14:creationId xmlns:p14="http://schemas.microsoft.com/office/powerpoint/2010/main" val="23442460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Reverse the “Showrooming” Effect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 smtClean="0">
                <a:sym typeface="Helvetica Neue" pitchFamily="-84" charset="0"/>
              </a:rPr>
              <a:t>Amazon and other online retailers are eroding sales using data analysis to understand their customers   </a:t>
            </a:r>
          </a:p>
          <a:p>
            <a:endParaRPr lang="en-US" sz="3200" dirty="0" smtClean="0">
              <a:sym typeface="Helvetica Neue" pitchFamily="-84" charset="0"/>
            </a:endParaRPr>
          </a:p>
          <a:p>
            <a:r>
              <a:rPr lang="en-US" sz="3200" dirty="0" smtClean="0">
                <a:sym typeface="Helvetica Neue" pitchFamily="-84" charset="0"/>
              </a:rPr>
              <a:t>Fortinet Presence Analytics gives you the tools to understand your customers, increasing store performance and sales conversion</a:t>
            </a:r>
            <a:endParaRPr lang="en-US" sz="3200" dirty="0">
              <a:sym typeface="Helvetica Neue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7743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FortiPresence</a:t>
            </a:r>
            <a:r>
              <a:rPr lang="en-US" dirty="0" smtClean="0"/>
              <a:t> - Presence Analytics Solution 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en-US" dirty="0" smtClean="0"/>
              <a:t>Uses existing in-store FortiAP </a:t>
            </a:r>
            <a:r>
              <a:rPr lang="en-US" dirty="0"/>
              <a:t>or FortiWiFi </a:t>
            </a:r>
            <a:r>
              <a:rPr lang="en-US" dirty="0" smtClean="0"/>
              <a:t>access points to collect the Wi-Fi signal information from the smartphones of visitors.</a:t>
            </a:r>
            <a:endParaRPr lang="en-US" b="1" dirty="0"/>
          </a:p>
          <a:p>
            <a:endParaRPr lang="en-US" b="1" dirty="0" smtClean="0"/>
          </a:p>
          <a:p>
            <a:r>
              <a:rPr lang="en-US" b="1" dirty="0" smtClean="0"/>
              <a:t>Solution Components:</a:t>
            </a:r>
          </a:p>
          <a:p>
            <a:pPr lvl="1"/>
            <a:r>
              <a:rPr lang="en-US" b="1" dirty="0"/>
              <a:t>FortiAP or FortiWiFi</a:t>
            </a:r>
            <a:r>
              <a:rPr lang="en-US" dirty="0"/>
              <a:t> - Detects </a:t>
            </a:r>
            <a:r>
              <a:rPr lang="en-US" dirty="0" smtClean="0"/>
              <a:t>Wi-Fi signal from smartphones</a:t>
            </a:r>
            <a:endParaRPr lang="en-US" dirty="0"/>
          </a:p>
          <a:p>
            <a:pPr lvl="1"/>
            <a:r>
              <a:rPr lang="en-US" b="1" dirty="0" smtClean="0"/>
              <a:t>FortiGate Connected UTM</a:t>
            </a:r>
            <a:r>
              <a:rPr lang="en-US" dirty="0" smtClean="0"/>
              <a:t> - Aggregates signal information from multiple APs</a:t>
            </a:r>
          </a:p>
          <a:p>
            <a:pPr lvl="1"/>
            <a:r>
              <a:rPr lang="en-US" b="1" dirty="0" err="1" smtClean="0"/>
              <a:t>FortiPresence</a:t>
            </a:r>
            <a:r>
              <a:rPr lang="en-US" b="1" dirty="0" smtClean="0"/>
              <a:t> Cloud</a:t>
            </a:r>
            <a:r>
              <a:rPr lang="en-US" dirty="0" smtClean="0"/>
              <a:t> – Processes data and presents analytics on dashboard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752600" y="4592732"/>
            <a:ext cx="1157505" cy="1488143"/>
            <a:chOff x="787569" y="4572000"/>
            <a:chExt cx="1589136" cy="1871939"/>
          </a:xfrm>
        </p:grpSpPr>
        <p:pic>
          <p:nvPicPr>
            <p:cNvPr id="7" name="Picture 2" descr="http://www.codalis.ch/connect/wp-content/uploads/2012/05/samsung-galaxy-s3-smartphone-android-filles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569" y="4854802"/>
              <a:ext cx="1589136" cy="1589137"/>
            </a:xfrm>
            <a:prstGeom prst="rect">
              <a:avLst/>
            </a:prstGeom>
            <a:noFill/>
          </p:spPr>
        </p:pic>
        <p:pic>
          <p:nvPicPr>
            <p:cNvPr id="8" name="Picture 4" descr="http://images.apple.com/support/assets/images/assistant/shared/wifi_lg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171" y="4572000"/>
              <a:ext cx="881592" cy="767593"/>
            </a:xfrm>
            <a:prstGeom prst="rect">
              <a:avLst/>
            </a:prstGeom>
            <a:noFill/>
          </p:spPr>
        </p:pic>
      </p:grpSp>
      <p:cxnSp>
        <p:nvCxnSpPr>
          <p:cNvPr id="14" name="Straight Connector 13"/>
          <p:cNvCxnSpPr/>
          <p:nvPr/>
        </p:nvCxnSpPr>
        <p:spPr bwMode="auto">
          <a:xfrm flipH="1">
            <a:off x="4166809" y="4730851"/>
            <a:ext cx="897468" cy="5164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Straight Connector 14"/>
          <p:cNvCxnSpPr/>
          <p:nvPr/>
        </p:nvCxnSpPr>
        <p:spPr bwMode="auto">
          <a:xfrm>
            <a:off x="5690809" y="4648200"/>
            <a:ext cx="1014791" cy="5839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657" y="4336061"/>
            <a:ext cx="1607288" cy="7895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949" y="4733878"/>
            <a:ext cx="2112051" cy="1285922"/>
          </a:xfrm>
          <a:prstGeom prst="rect">
            <a:avLst/>
          </a:prstGeom>
          <a:effectLst>
            <a:innerShdw blurRad="63500" dist="50800" dir="13500000">
              <a:srgbClr val="000000">
                <a:alpha val="50000"/>
              </a:srgbClr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447423" y="5304538"/>
            <a:ext cx="1812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Helvetica 55 Roman"/>
              </a:rPr>
              <a:t>FortiPresence</a:t>
            </a:r>
            <a:endParaRPr lang="en-US" sz="12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Helvetica 55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0" y="4655181"/>
            <a:ext cx="1357772" cy="12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856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r>
              <a:rPr lang="en-US" dirty="0" smtClean="0"/>
              <a:t>Measure, Connect and Influence: Omni-Channel </a:t>
            </a:r>
            <a:r>
              <a:rPr lang="en-US" dirty="0"/>
              <a:t>M</a:t>
            </a:r>
            <a:r>
              <a:rPr lang="en-US" dirty="0" smtClean="0"/>
              <a:t>arketing</a:t>
            </a:r>
          </a:p>
        </p:txBody>
      </p:sp>
      <p:pic>
        <p:nvPicPr>
          <p:cNvPr id="1033" name="Picture 9" descr="C:\Users\mdevincentis\AppData\Local\Microsoft\Windows\Temporary Internet Files\Content.Outlook\W41LE71N\Solution_advantage_diagram_section_1 (2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4096" y="1323565"/>
            <a:ext cx="2182372" cy="33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mdevincentis\AppData\Local\Microsoft\Windows\Temporary Internet Files\Content.Outlook\W41LE71N\Solution_advantage_diagram_section_2 (2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443038"/>
            <a:ext cx="2209800" cy="325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mdevincentis\AppData\Local\Microsoft\Windows\Temporary Internet Files\Content.Outlook\W41LE71N\Solution_advantage_diagram_section_3 (2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572" y="3771975"/>
            <a:ext cx="3733800" cy="215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mdevincentis\AppData\Local\Microsoft\Windows\Temporary Internet Files\Content.Outlook\W41LE71N\Solution_advantage_diagram_section_4 (2)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6983" y="3296486"/>
            <a:ext cx="950978" cy="95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4551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 – Presence and Positioning Analytics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2580385"/>
          </a:xfrm>
        </p:spPr>
        <p:txBody>
          <a:bodyPr numCol="2"/>
          <a:lstStyle/>
          <a:p>
            <a:r>
              <a:rPr lang="en-US" dirty="0" smtClean="0"/>
              <a:t>Total </a:t>
            </a:r>
            <a:r>
              <a:rPr lang="en-US" dirty="0"/>
              <a:t>visitor traffic</a:t>
            </a:r>
          </a:p>
          <a:p>
            <a:r>
              <a:rPr lang="en-US" dirty="0"/>
              <a:t>Real time visit capture rate</a:t>
            </a:r>
          </a:p>
          <a:p>
            <a:r>
              <a:rPr lang="en-US" dirty="0" smtClean="0"/>
              <a:t>Dwell </a:t>
            </a:r>
            <a:r>
              <a:rPr lang="en-US" dirty="0"/>
              <a:t>time duration</a:t>
            </a:r>
          </a:p>
          <a:p>
            <a:r>
              <a:rPr lang="en-US" dirty="0" smtClean="0"/>
              <a:t>A/B </a:t>
            </a:r>
            <a:r>
              <a:rPr lang="en-US" dirty="0"/>
              <a:t>comparison across stores</a:t>
            </a:r>
          </a:p>
          <a:p>
            <a:r>
              <a:rPr lang="en-US" dirty="0" smtClean="0"/>
              <a:t>Repeat visitors, frequency</a:t>
            </a:r>
          </a:p>
          <a:p>
            <a:r>
              <a:rPr lang="en-US" dirty="0" smtClean="0"/>
              <a:t>VIP Alert</a:t>
            </a:r>
            <a:endParaRPr lang="en-US" dirty="0"/>
          </a:p>
          <a:p>
            <a:r>
              <a:rPr lang="en-US" dirty="0" smtClean="0"/>
              <a:t>Heat </a:t>
            </a:r>
            <a:r>
              <a:rPr lang="en-US" dirty="0"/>
              <a:t>maps with animated flows</a:t>
            </a:r>
          </a:p>
          <a:p>
            <a:r>
              <a:rPr lang="en-US" dirty="0" smtClean="0"/>
              <a:t>Real-time </a:t>
            </a:r>
            <a:r>
              <a:rPr lang="en-US" dirty="0"/>
              <a:t>density, staff resources</a:t>
            </a:r>
          </a:p>
          <a:p>
            <a:r>
              <a:rPr lang="en-US" dirty="0" smtClean="0"/>
              <a:t>Measure marketing campaign effectiveness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929" y="3893510"/>
            <a:ext cx="3540271" cy="2202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mdevincentis\Desktop\Launches\Aug 19th Retail Launch\Presence Analytics Components\Solution Guide\Images\3 Ratio of new versus repea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432" y="3554423"/>
            <a:ext cx="4767768" cy="1855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devincentis\Desktop\Launches\Aug 19th Retail Launch\Presence Analytics Components\Solution Guide\Images\1 Heatmap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57800" y="3886200"/>
            <a:ext cx="3719821" cy="221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0752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Fortinet Secure WLAN Approach</a:t>
            </a:r>
            <a:endParaRPr lang="en-US" dirty="0"/>
          </a:p>
        </p:txBody>
      </p:sp>
      <p:sp>
        <p:nvSpPr>
          <p:cNvPr id="22" name="Arc 2"/>
          <p:cNvSpPr>
            <a:spLocks/>
          </p:cNvSpPr>
          <p:nvPr/>
        </p:nvSpPr>
        <p:spPr bwMode="gray">
          <a:xfrm>
            <a:off x="1477009" y="1490663"/>
            <a:ext cx="914400" cy="671512"/>
          </a:xfrm>
          <a:custGeom>
            <a:avLst/>
            <a:gdLst>
              <a:gd name="T0" fmla="*/ 0 w 21600"/>
              <a:gd name="T1" fmla="*/ 0 h 26332"/>
              <a:gd name="T2" fmla="*/ 2147483647 w 21600"/>
              <a:gd name="T3" fmla="*/ 2147483647 h 26332"/>
              <a:gd name="T4" fmla="*/ 0 w 21600"/>
              <a:gd name="T5" fmla="*/ 2147483647 h 26332"/>
              <a:gd name="T6" fmla="*/ 0 60000 65536"/>
              <a:gd name="T7" fmla="*/ 0 60000 65536"/>
              <a:gd name="T8" fmla="*/ 0 60000 65536"/>
              <a:gd name="T9" fmla="*/ 0 w 21600"/>
              <a:gd name="T10" fmla="*/ 0 h 26332"/>
              <a:gd name="T11" fmla="*/ 21600 w 21600"/>
              <a:gd name="T12" fmla="*/ 26332 h 263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33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91"/>
                  <a:pt x="21424" y="24778"/>
                  <a:pt x="21075" y="26332"/>
                </a:cubicBezTo>
              </a:path>
              <a:path w="21600" h="2633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91"/>
                  <a:pt x="21424" y="24778"/>
                  <a:pt x="21075" y="26332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954722" y="2781300"/>
            <a:ext cx="2011362" cy="1155700"/>
            <a:chOff x="2333" y="1021"/>
            <a:chExt cx="1267" cy="728"/>
          </a:xfrm>
        </p:grpSpPr>
        <p:pic>
          <p:nvPicPr>
            <p:cNvPr id="24" name="Picture 4" descr="cloud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gray">
            <a:xfrm>
              <a:off x="2333" y="1021"/>
              <a:ext cx="1267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5"/>
            <p:cNvSpPr txBox="1">
              <a:spLocks noChangeArrowheads="1"/>
            </p:cNvSpPr>
            <p:nvPr/>
          </p:nvSpPr>
          <p:spPr bwMode="gray">
            <a:xfrm>
              <a:off x="2501" y="1183"/>
              <a:ext cx="93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dirty="0"/>
                <a:t>Corporate </a:t>
              </a:r>
              <a:r>
                <a:rPr lang="en-US" sz="1800" dirty="0" smtClean="0"/>
                <a:t>Wi-Fi</a:t>
              </a:r>
              <a:endParaRPr lang="en-US" sz="1800" dirty="0"/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gray">
          <a:xfrm>
            <a:off x="3911483" y="2250765"/>
            <a:ext cx="4968027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Captive Portal, 802.1x—Radius /shared key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gray">
          <a:xfrm>
            <a:off x="3911483" y="2710986"/>
            <a:ext cx="4326826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Assign users and devices to their role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gray">
          <a:xfrm>
            <a:off x="3911483" y="3238113"/>
            <a:ext cx="4741862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Examine wireless traffic to remove threats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gray">
          <a:xfrm>
            <a:off x="3911483" y="4360863"/>
            <a:ext cx="4339650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Apply policy to users and applications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gray">
          <a:xfrm>
            <a:off x="3911483" y="3789131"/>
            <a:ext cx="4262705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>
                <a:solidFill>
                  <a:srgbClr val="5F5F5F"/>
                </a:solidFill>
              </a:rPr>
              <a:t>Identify applications and </a:t>
            </a:r>
            <a:r>
              <a:rPr lang="en-US" sz="1800" dirty="0" smtClean="0">
                <a:solidFill>
                  <a:srgbClr val="5F5F5F"/>
                </a:solidFill>
              </a:rPr>
              <a:t>destinations</a:t>
            </a:r>
            <a:endParaRPr lang="en-US" sz="1800" dirty="0">
              <a:solidFill>
                <a:srgbClr val="5F5F5F"/>
              </a:solidFill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gray">
          <a:xfrm>
            <a:off x="3911483" y="5379672"/>
            <a:ext cx="4818062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Report on policy </a:t>
            </a:r>
            <a:r>
              <a:rPr lang="en-US" sz="1800" dirty="0">
                <a:solidFill>
                  <a:srgbClr val="5F5F5F"/>
                </a:solidFill>
              </a:rPr>
              <a:t>violations, </a:t>
            </a:r>
            <a:r>
              <a:rPr lang="en-US" sz="1800" dirty="0" smtClean="0">
                <a:solidFill>
                  <a:srgbClr val="5F5F5F"/>
                </a:solidFill>
              </a:rPr>
              <a:t>application </a:t>
            </a:r>
            <a:r>
              <a:rPr lang="en-US" sz="1800" dirty="0">
                <a:solidFill>
                  <a:srgbClr val="5F5F5F"/>
                </a:solidFill>
              </a:rPr>
              <a:t>usage, </a:t>
            </a:r>
            <a:r>
              <a:rPr lang="en-US" sz="1800" dirty="0" smtClean="0">
                <a:solidFill>
                  <a:srgbClr val="5F5F5F"/>
                </a:solidFill>
              </a:rPr>
              <a:t>destinations and PCI DSS</a:t>
            </a:r>
            <a:endParaRPr lang="en-US" sz="1800" dirty="0">
              <a:solidFill>
                <a:srgbClr val="5F5F5F"/>
              </a:solidFill>
            </a:endParaRPr>
          </a:p>
        </p:txBody>
      </p:sp>
      <p:pic>
        <p:nvPicPr>
          <p:cNvPr id="32" name="Picture 19" descr="lapto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gray">
          <a:xfrm>
            <a:off x="975359" y="1146175"/>
            <a:ext cx="931863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gray">
          <a:xfrm>
            <a:off x="649922" y="1320800"/>
            <a:ext cx="25241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 Box 10"/>
          <p:cNvSpPr txBox="1">
            <a:spLocks noChangeArrowheads="1"/>
          </p:cNvSpPr>
          <p:nvPr/>
        </p:nvSpPr>
        <p:spPr bwMode="gray">
          <a:xfrm>
            <a:off x="3911483" y="4818066"/>
            <a:ext cx="4130298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04800" indent="-304800">
              <a:lnSpc>
                <a:spcPct val="80000"/>
              </a:lnSpc>
              <a:spcAft>
                <a:spcPct val="35000"/>
              </a:spcAft>
              <a:buClr>
                <a:srgbClr val="A3BD0B"/>
              </a:buClr>
              <a:buBlip>
                <a:blip r:embed="rId3"/>
              </a:buBlip>
            </a:pPr>
            <a:r>
              <a:rPr lang="en-US" sz="1800" dirty="0" smtClean="0">
                <a:solidFill>
                  <a:srgbClr val="5F5F5F"/>
                </a:solidFill>
              </a:rPr>
              <a:t>Ensure business traffic has priority</a:t>
            </a:r>
            <a:endParaRPr lang="en-US" sz="1800" dirty="0">
              <a:solidFill>
                <a:srgbClr val="5F5F5F"/>
              </a:solidFill>
            </a:endParaRPr>
          </a:p>
        </p:txBody>
      </p:sp>
      <p:graphicFrame>
        <p:nvGraphicFramePr>
          <p:cNvPr id="35" name="Diagram 34"/>
          <p:cNvGraphicFramePr/>
          <p:nvPr/>
        </p:nvGraphicFramePr>
        <p:xfrm>
          <a:off x="-170817" y="1589313"/>
          <a:ext cx="4713515" cy="47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6" name="Picture 30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836985" y="1396563"/>
            <a:ext cx="4362872" cy="78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4315956" y="1415411"/>
            <a:ext cx="407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No additional licenses required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>
                                            <p:graphicEl>
                                              <a:dgm id="{61A41DC5-E298-43A2-9D1B-619CB30E37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>
                                            <p:graphicEl>
                                              <a:dgm id="{6E936A12-1220-489A-8A73-6664EE97F7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>
                                            <p:graphicEl>
                                              <a:dgm id="{D45FAE5B-595B-4DEB-AED7-5A8B31CE66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>
                                            <p:graphicEl>
                                              <a:dgm id="{972027C5-83FB-425E-86E0-BC818A02F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>
                                            <p:graphicEl>
                                              <a:dgm id="{0788C44F-E736-44A8-BFD5-6137C1C8D0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>
                                            <p:graphicEl>
                                              <a:dgm id="{E91C05EE-1C51-4D31-96B9-AB7DD144D7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>
                                            <p:graphicEl>
                                              <a:dgm id="{840863AE-6DF4-420D-BC94-30F3AD0D9A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27" grpId="0"/>
      <p:bldP spid="28" grpId="0"/>
      <p:bldP spid="29" grpId="0"/>
      <p:bldP spid="30" grpId="0"/>
      <p:bldP spid="31" grpId="0"/>
      <p:bldP spid="34" grpId="0"/>
      <p:bldGraphic spid="35" grpId="0">
        <p:bldSub>
          <a:bldDgm bld="lvlOne"/>
        </p:bldSub>
      </p:bldGraphic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http://www.myfacewhenapp.com/assets/iphone5_frame-7cd753ae10cf8a5048027422dca789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2385" y="1301470"/>
            <a:ext cx="1733573" cy="4114800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– Social Wi-Fi and Opt-In Marketing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7829232" y="2437727"/>
            <a:ext cx="1153603" cy="1524000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Like Us on Facebook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Push coupon to customer</a:t>
            </a:r>
            <a:endParaRPr lang="en-US" sz="1400" dirty="0"/>
          </a:p>
        </p:txBody>
      </p:sp>
      <p:sp>
        <p:nvSpPr>
          <p:cNvPr id="19" name="Right Arrow 18"/>
          <p:cNvSpPr/>
          <p:nvPr/>
        </p:nvSpPr>
        <p:spPr>
          <a:xfrm>
            <a:off x="7489937" y="2703151"/>
            <a:ext cx="475013" cy="767105"/>
          </a:xfrm>
          <a:prstGeom prst="rightArrow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6" descr="http://www.myfacewhenapp.com/assets/iphone5_frame-7cd753ae10cf8a5048027422dca789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1294727"/>
            <a:ext cx="1733573" cy="4114800"/>
          </a:xfrm>
          <a:prstGeom prst="rect">
            <a:avLst/>
          </a:prstGeom>
          <a:noFill/>
        </p:spPr>
      </p:pic>
      <p:grpSp>
        <p:nvGrpSpPr>
          <p:cNvPr id="3" name="Group 25"/>
          <p:cNvGrpSpPr/>
          <p:nvPr/>
        </p:nvGrpSpPr>
        <p:grpSpPr>
          <a:xfrm>
            <a:off x="5791200" y="1294727"/>
            <a:ext cx="1733573" cy="4114800"/>
            <a:chOff x="6200775" y="1048544"/>
            <a:chExt cx="2057400" cy="4883436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3175" y="1658144"/>
              <a:ext cx="1761830" cy="3127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6" descr="http://www.myfacewhenapp.com/assets/iphone5_frame-7cd753ae10cf8a5048027422dca78914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1048544"/>
              <a:ext cx="2057400" cy="4883436"/>
            </a:xfrm>
            <a:prstGeom prst="rect">
              <a:avLst/>
            </a:prstGeom>
            <a:noFill/>
          </p:spPr>
        </p:pic>
      </p:grpSp>
      <p:grpSp>
        <p:nvGrpSpPr>
          <p:cNvPr id="4" name="Group 28"/>
          <p:cNvGrpSpPr/>
          <p:nvPr/>
        </p:nvGrpSpPr>
        <p:grpSpPr>
          <a:xfrm>
            <a:off x="0" y="1294727"/>
            <a:ext cx="1733573" cy="4184364"/>
            <a:chOff x="0" y="1048544"/>
            <a:chExt cx="2057400" cy="4883436"/>
          </a:xfrm>
        </p:grpSpPr>
        <p:pic>
          <p:nvPicPr>
            <p:cNvPr id="30" name="Picture 6" descr="http://www.myfacewhenapp.com/assets/iphone5_frame-7cd753ae10cf8a5048027422dca78914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48544"/>
              <a:ext cx="2057400" cy="4883436"/>
            </a:xfrm>
            <a:prstGeom prst="rect">
              <a:avLst/>
            </a:prstGeom>
            <a:noFill/>
          </p:spPr>
        </p:pic>
        <p:pic>
          <p:nvPicPr>
            <p:cNvPr id="31" name="Picture 7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975" y="1655096"/>
              <a:ext cx="1761830" cy="3127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7297" y="1831667"/>
            <a:ext cx="1477090" cy="259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gallery logo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780" y="2631754"/>
            <a:ext cx="969219" cy="949835"/>
          </a:xfrm>
          <a:prstGeom prst="rect">
            <a:avLst/>
          </a:prstGeom>
          <a:noFill/>
        </p:spPr>
      </p:pic>
      <p:pic>
        <p:nvPicPr>
          <p:cNvPr id="16" name="Picture 15" descr="photo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8183" y="1844985"/>
            <a:ext cx="1454287" cy="25813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953" y="5172670"/>
            <a:ext cx="89040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9438" indent="-285750">
              <a:buFont typeface="Arial"/>
              <a:buChar char="•"/>
            </a:pPr>
            <a:r>
              <a:rPr lang="en-US" sz="1800" dirty="0"/>
              <a:t>Guest </a:t>
            </a:r>
            <a:r>
              <a:rPr lang="en-US" sz="1800" dirty="0" smtClean="0"/>
              <a:t>Wi-Fi access </a:t>
            </a:r>
            <a:r>
              <a:rPr lang="en-US" sz="1800" dirty="0"/>
              <a:t>via </a:t>
            </a:r>
            <a:r>
              <a:rPr lang="en-US" sz="1800" dirty="0" smtClean="0"/>
              <a:t>using social network username, </a:t>
            </a:r>
            <a:r>
              <a:rPr lang="en-US" sz="1800" dirty="0"/>
              <a:t>or email address</a:t>
            </a:r>
          </a:p>
          <a:p>
            <a:pPr marL="579438" indent="-285750">
              <a:buFont typeface="Arial"/>
              <a:buChar char="•"/>
            </a:pPr>
            <a:r>
              <a:rPr lang="en-US" sz="1800" dirty="0" smtClean="0"/>
              <a:t>Expands </a:t>
            </a:r>
            <a:r>
              <a:rPr lang="en-US" sz="1800" dirty="0"/>
              <a:t>retailers Social Media </a:t>
            </a:r>
            <a:r>
              <a:rPr lang="en-US" sz="1800" dirty="0" smtClean="0"/>
              <a:t>advertising footprint</a:t>
            </a:r>
            <a:endParaRPr lang="en-US" sz="1800" dirty="0"/>
          </a:p>
          <a:p>
            <a:pPr marL="579438" indent="-285750">
              <a:buFont typeface="Arial"/>
              <a:buChar char="•"/>
            </a:pPr>
            <a:r>
              <a:rPr lang="en-US" sz="1800" dirty="0" smtClean="0"/>
              <a:t>Marketing value of a </a:t>
            </a:r>
            <a:r>
              <a:rPr lang="en-US" sz="1800" dirty="0" err="1" smtClean="0"/>
              <a:t>Facebook</a:t>
            </a:r>
            <a:r>
              <a:rPr lang="en-US" sz="1800" dirty="0" smtClean="0"/>
              <a:t> fan has increased from $136 to nearly $200</a:t>
            </a:r>
          </a:p>
        </p:txBody>
      </p:sp>
    </p:spTree>
    <p:extLst>
      <p:ext uri="{BB962C8B-B14F-4D97-AF65-F5344CB8AC3E}">
        <p14:creationId xmlns:p14="http://schemas.microsoft.com/office/powerpoint/2010/main" val="40319129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Influence – </a:t>
            </a:r>
            <a:r>
              <a:rPr lang="en-US" dirty="0" smtClean="0"/>
              <a:t>Real-time Location Base Marketing</a:t>
            </a:r>
          </a:p>
        </p:txBody>
      </p:sp>
      <p:sp>
        <p:nvSpPr>
          <p:cNvPr id="1638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514850" cy="4676775"/>
          </a:xfrm>
        </p:spPr>
        <p:txBody>
          <a:bodyPr/>
          <a:lstStyle/>
          <a:p>
            <a:r>
              <a:rPr lang="en-US" dirty="0" smtClean="0"/>
              <a:t>Analyzes visitor Wi-Fi traffic</a:t>
            </a:r>
          </a:p>
          <a:p>
            <a:pPr lvl="1"/>
            <a:r>
              <a:rPr lang="en-US" dirty="0" smtClean="0"/>
              <a:t>URL searches, Amazon.com, etc.</a:t>
            </a:r>
          </a:p>
          <a:p>
            <a:r>
              <a:rPr lang="en-US" dirty="0" smtClean="0"/>
              <a:t>Detect product search and price</a:t>
            </a:r>
          </a:p>
          <a:p>
            <a:r>
              <a:rPr lang="en-US" dirty="0" smtClean="0"/>
              <a:t>Provides real-time triggers to enable:</a:t>
            </a:r>
          </a:p>
          <a:p>
            <a:pPr lvl="1"/>
            <a:r>
              <a:rPr lang="en-US" dirty="0" smtClean="0"/>
              <a:t>Smart digital signage</a:t>
            </a:r>
          </a:p>
          <a:p>
            <a:pPr lvl="1"/>
            <a:r>
              <a:rPr lang="en-US" dirty="0" smtClean="0"/>
              <a:t>Instant price cut</a:t>
            </a:r>
          </a:p>
          <a:p>
            <a:pPr lvl="1"/>
            <a:r>
              <a:rPr lang="en-US" dirty="0" smtClean="0"/>
              <a:t>Coupon-push to loyalty </a:t>
            </a:r>
            <a:r>
              <a:rPr lang="en-US" dirty="0" err="1" smtClean="0"/>
              <a:t>ap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4965" y="1219200"/>
            <a:ext cx="3826635" cy="489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4965" y="1219200"/>
            <a:ext cx="3826635" cy="489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025" y="1219200"/>
            <a:ext cx="38385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406900"/>
            <a:ext cx="474345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3586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0" name="Picture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28060" y="5334000"/>
            <a:ext cx="891540" cy="86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6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6598" y="1428036"/>
            <a:ext cx="834390" cy="166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creen Shot 2014-06-18 at 12.47.32 P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9520" y="3223260"/>
            <a:ext cx="1440180" cy="123872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61442" name="Picture 10" descr="Screen Shot 2014-06-18 at 1.10.15 PM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4969192"/>
            <a:ext cx="697230" cy="120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4660" y="4046220"/>
            <a:ext cx="1028700" cy="69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Cloud 44"/>
          <p:cNvSpPr/>
          <p:nvPr/>
        </p:nvSpPr>
        <p:spPr>
          <a:xfrm>
            <a:off x="5205289" y="2743200"/>
            <a:ext cx="1561271" cy="1111347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Cloud Analytics Engine</a:t>
            </a:r>
          </a:p>
        </p:txBody>
      </p:sp>
      <p:sp>
        <p:nvSpPr>
          <p:cNvPr id="8" name="Freeform 7"/>
          <p:cNvSpPr/>
          <p:nvPr/>
        </p:nvSpPr>
        <p:spPr>
          <a:xfrm>
            <a:off x="787242" y="2196202"/>
            <a:ext cx="1500621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 smtClean="0">
                <a:solidFill>
                  <a:srgbClr val="000090"/>
                </a:solidFill>
              </a:rPr>
              <a:t>Access </a:t>
            </a:r>
            <a:r>
              <a:rPr lang="en-US" sz="1500" dirty="0">
                <a:solidFill>
                  <a:srgbClr val="000090"/>
                </a:solidFill>
              </a:rPr>
              <a:t>Point captures signal</a:t>
            </a:r>
          </a:p>
        </p:txBody>
      </p:sp>
      <p:sp>
        <p:nvSpPr>
          <p:cNvPr id="14" name="Freeform 13"/>
          <p:cNvSpPr/>
          <p:nvPr/>
        </p:nvSpPr>
        <p:spPr>
          <a:xfrm>
            <a:off x="6492240" y="425196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Analytics Dashboard</a:t>
            </a:r>
          </a:p>
        </p:txBody>
      </p:sp>
      <p:sp>
        <p:nvSpPr>
          <p:cNvPr id="16" name="Freeform 15"/>
          <p:cNvSpPr/>
          <p:nvPr/>
        </p:nvSpPr>
        <p:spPr>
          <a:xfrm>
            <a:off x="788497" y="3777811"/>
            <a:ext cx="1676400" cy="794190"/>
          </a:xfrm>
          <a:custGeom>
            <a:avLst/>
            <a:gdLst>
              <a:gd name="connsiteX0" fmla="*/ 0 w 1609849"/>
              <a:gd name="connsiteY0" fmla="*/ 170468 h 1022790"/>
              <a:gd name="connsiteX1" fmla="*/ 49929 w 1609849"/>
              <a:gd name="connsiteY1" fmla="*/ 49929 h 1022790"/>
              <a:gd name="connsiteX2" fmla="*/ 170468 w 1609849"/>
              <a:gd name="connsiteY2" fmla="*/ 0 h 1022790"/>
              <a:gd name="connsiteX3" fmla="*/ 1439381 w 1609849"/>
              <a:gd name="connsiteY3" fmla="*/ 0 h 1022790"/>
              <a:gd name="connsiteX4" fmla="*/ 1559920 w 1609849"/>
              <a:gd name="connsiteY4" fmla="*/ 49929 h 1022790"/>
              <a:gd name="connsiteX5" fmla="*/ 1609849 w 1609849"/>
              <a:gd name="connsiteY5" fmla="*/ 170468 h 1022790"/>
              <a:gd name="connsiteX6" fmla="*/ 1609849 w 1609849"/>
              <a:gd name="connsiteY6" fmla="*/ 852322 h 1022790"/>
              <a:gd name="connsiteX7" fmla="*/ 1559920 w 1609849"/>
              <a:gd name="connsiteY7" fmla="*/ 972861 h 1022790"/>
              <a:gd name="connsiteX8" fmla="*/ 1439381 w 1609849"/>
              <a:gd name="connsiteY8" fmla="*/ 1022790 h 1022790"/>
              <a:gd name="connsiteX9" fmla="*/ 170468 w 1609849"/>
              <a:gd name="connsiteY9" fmla="*/ 1022790 h 1022790"/>
              <a:gd name="connsiteX10" fmla="*/ 49929 w 1609849"/>
              <a:gd name="connsiteY10" fmla="*/ 972861 h 1022790"/>
              <a:gd name="connsiteX11" fmla="*/ 0 w 1609849"/>
              <a:gd name="connsiteY11" fmla="*/ 852322 h 1022790"/>
              <a:gd name="connsiteX12" fmla="*/ 0 w 1609849"/>
              <a:gd name="connsiteY12" fmla="*/ 170468 h 102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9849" h="1022790">
                <a:moveTo>
                  <a:pt x="0" y="170468"/>
                </a:moveTo>
                <a:cubicBezTo>
                  <a:pt x="0" y="125257"/>
                  <a:pt x="17960" y="81898"/>
                  <a:pt x="49929" y="49929"/>
                </a:cubicBezTo>
                <a:cubicBezTo>
                  <a:pt x="81898" y="17960"/>
                  <a:pt x="125257" y="0"/>
                  <a:pt x="170468" y="0"/>
                </a:cubicBezTo>
                <a:lnTo>
                  <a:pt x="1439381" y="0"/>
                </a:lnTo>
                <a:cubicBezTo>
                  <a:pt x="1484592" y="0"/>
                  <a:pt x="1527951" y="17960"/>
                  <a:pt x="1559920" y="49929"/>
                </a:cubicBezTo>
                <a:cubicBezTo>
                  <a:pt x="1591889" y="81898"/>
                  <a:pt x="1609849" y="125257"/>
                  <a:pt x="1609849" y="170468"/>
                </a:cubicBezTo>
                <a:lnTo>
                  <a:pt x="1609849" y="852322"/>
                </a:lnTo>
                <a:cubicBezTo>
                  <a:pt x="1609849" y="897533"/>
                  <a:pt x="1591889" y="940892"/>
                  <a:pt x="1559920" y="972861"/>
                </a:cubicBezTo>
                <a:cubicBezTo>
                  <a:pt x="1527951" y="1004830"/>
                  <a:pt x="1484592" y="1022790"/>
                  <a:pt x="1439381" y="1022790"/>
                </a:cubicBezTo>
                <a:lnTo>
                  <a:pt x="170468" y="1022790"/>
                </a:lnTo>
                <a:cubicBezTo>
                  <a:pt x="125257" y="1022790"/>
                  <a:pt x="81898" y="1004830"/>
                  <a:pt x="49929" y="972861"/>
                </a:cubicBezTo>
                <a:cubicBezTo>
                  <a:pt x="17960" y="940892"/>
                  <a:pt x="0" y="897533"/>
                  <a:pt x="0" y="852322"/>
                </a:cubicBezTo>
                <a:lnTo>
                  <a:pt x="0" y="170468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>
              <a:defRPr/>
            </a:pPr>
            <a:r>
              <a:rPr lang="en-US" sz="1500" dirty="0" smtClean="0">
                <a:solidFill>
                  <a:srgbClr val="000090"/>
                </a:solidFill>
                <a:cs typeface="Helvetica 55 Roman"/>
              </a:rPr>
              <a:t>Wi-Fi </a:t>
            </a:r>
            <a:r>
              <a:rPr lang="en-US" sz="1500" dirty="0">
                <a:solidFill>
                  <a:srgbClr val="000090"/>
                </a:solidFill>
                <a:cs typeface="Helvetica 55 Roman"/>
              </a:rPr>
              <a:t>device detected</a:t>
            </a:r>
          </a:p>
        </p:txBody>
      </p:sp>
      <p:pic>
        <p:nvPicPr>
          <p:cNvPr id="61456" name="Picture 2" descr="http://www.codalis.ch/connect/wp-content/uploads/2012/05/samsung-galaxy-s3-smartphone-android-filles1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242" y="4854893"/>
            <a:ext cx="1588770" cy="158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7" name="Picture 4" descr="http://images.apple.com/support/assets/images/assistant/shared/wifi_l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555" y="4572000"/>
            <a:ext cx="881538" cy="76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ight Arrow 29"/>
          <p:cNvSpPr/>
          <p:nvPr/>
        </p:nvSpPr>
        <p:spPr bwMode="auto">
          <a:xfrm rot="16200000">
            <a:off x="1290624" y="3215697"/>
            <a:ext cx="670446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3" name="Right Arrow 32"/>
          <p:cNvSpPr/>
          <p:nvPr/>
        </p:nvSpPr>
        <p:spPr bwMode="auto">
          <a:xfrm rot="2940233">
            <a:off x="6374550" y="3763382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61464" name="Picture 2" descr="https://encrypted-tbn2.gstatic.com/images?q=tbn:ANd9GcRgHluF5-oUy4wrLwbUQVIE_nQeUasldv9GCHDTnpbmWrksxZZqTw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2240280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5" name="Picture 4" descr="https://encrypted-tbn3.gstatic.com/images?q=tbn:ANd9GcS8DdHP3BXflo65gk2t1NTQ21iE54cCKBy7VxpbTgCTqGCbwWRqGA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1691640"/>
            <a:ext cx="541497" cy="5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6" name="Picture 6" descr="https://encrypted-tbn2.gstatic.com/images?q=tbn:ANd9GcRUBmCKw5oFbyOPCGE_ROQ6lJ6rzFg3w9kwl6YMKBXaHfKCGw23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501" y="1143000"/>
            <a:ext cx="561499" cy="57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7" name="Picture 3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" y="1067277"/>
            <a:ext cx="13573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Freeform 39"/>
          <p:cNvSpPr/>
          <p:nvPr/>
        </p:nvSpPr>
        <p:spPr>
          <a:xfrm>
            <a:off x="3055624" y="2214095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FortiGate collects data</a:t>
            </a:r>
          </a:p>
        </p:txBody>
      </p:sp>
      <p:pic>
        <p:nvPicPr>
          <p:cNvPr id="61471" name="Picture 24" descr="FortiGate_Icon_2U_L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652" y="1214438"/>
            <a:ext cx="1494473" cy="104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ight Arrow 40"/>
          <p:cNvSpPr/>
          <p:nvPr/>
        </p:nvSpPr>
        <p:spPr bwMode="auto">
          <a:xfrm>
            <a:off x="2358683" y="2447193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5225832" y="514350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500" dirty="0">
                <a:solidFill>
                  <a:srgbClr val="000090"/>
                </a:solidFill>
              </a:rPr>
              <a:t>Analytics API</a:t>
            </a:r>
          </a:p>
        </p:txBody>
      </p:sp>
      <p:sp>
        <p:nvSpPr>
          <p:cNvPr id="36" name="Right Arrow 35"/>
          <p:cNvSpPr/>
          <p:nvPr/>
        </p:nvSpPr>
        <p:spPr bwMode="auto">
          <a:xfrm rot="16516243" flipH="1">
            <a:off x="5409838" y="4298190"/>
            <a:ext cx="1073958" cy="320612"/>
          </a:xfrm>
          <a:prstGeom prst="rightArrow">
            <a:avLst>
              <a:gd name="adj1" fmla="val 4747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8" name="Right Arrow 37"/>
          <p:cNvSpPr/>
          <p:nvPr/>
        </p:nvSpPr>
        <p:spPr bwMode="auto">
          <a:xfrm rot="19373164" flipH="1">
            <a:off x="6634798" y="2237709"/>
            <a:ext cx="1046402" cy="36917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00" y="1162413"/>
            <a:ext cx="1329788" cy="575542"/>
          </a:xfrm>
          <a:prstGeom prst="rect">
            <a:avLst/>
          </a:prstGeom>
          <a:noFill/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90"/>
                </a:solidFill>
                <a:latin typeface="+mn-lt"/>
              </a:rPr>
              <a:t>Social </a:t>
            </a:r>
            <a:r>
              <a:rPr lang="en-US" sz="1600" b="1" dirty="0" smtClean="0">
                <a:solidFill>
                  <a:srgbClr val="000090"/>
                </a:solidFill>
                <a:latin typeface="+mn-lt"/>
              </a:rPr>
              <a:t>Wi-Fi</a:t>
            </a:r>
            <a:endParaRPr lang="en-US" sz="1600" b="1" dirty="0">
              <a:solidFill>
                <a:srgbClr val="000090"/>
              </a:solidFill>
              <a:latin typeface="+mn-lt"/>
            </a:endParaRPr>
          </a:p>
          <a:p>
            <a:pPr>
              <a:defRPr/>
            </a:pPr>
            <a:endParaRPr lang="en-US" sz="1600" b="1" dirty="0">
              <a:latin typeface="+mn-lt"/>
            </a:endParaRPr>
          </a:p>
        </p:txBody>
      </p:sp>
      <p:sp>
        <p:nvSpPr>
          <p:cNvPr id="44" name="Right Arrow 43"/>
          <p:cNvSpPr/>
          <p:nvPr/>
        </p:nvSpPr>
        <p:spPr bwMode="auto">
          <a:xfrm rot="1663849">
            <a:off x="4454309" y="2608251"/>
            <a:ext cx="689317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4800600" y="838200"/>
            <a:ext cx="2331720" cy="1752600"/>
          </a:xfrm>
          <a:prstGeom prst="wedgeEllipseCallout">
            <a:avLst>
              <a:gd name="adj1" fmla="val 65747"/>
              <a:gd name="adj2" fmla="val 7555"/>
            </a:avLst>
          </a:prstGeom>
          <a:solidFill>
            <a:srgbClr val="FFFFFF"/>
          </a:solidFill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61491" name="Picture 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1524000"/>
            <a:ext cx="1190149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29200" y="1295400"/>
            <a:ext cx="1866986" cy="298543"/>
          </a:xfrm>
          <a:prstGeom prst="rect">
            <a:avLst/>
          </a:prstGeom>
          <a:noFill/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400" b="1" dirty="0">
                <a:latin typeface="+mn-lt"/>
              </a:rPr>
              <a:t>I accept the terms…</a:t>
            </a:r>
          </a:p>
        </p:txBody>
      </p:sp>
      <p:sp>
        <p:nvSpPr>
          <p:cNvPr id="31" name="Right Arrow 30"/>
          <p:cNvSpPr/>
          <p:nvPr/>
        </p:nvSpPr>
        <p:spPr bwMode="auto">
          <a:xfrm rot="19323018" flipH="1">
            <a:off x="4625620" y="4136810"/>
            <a:ext cx="1073958" cy="320612"/>
          </a:xfrm>
          <a:prstGeom prst="rightArrow">
            <a:avLst>
              <a:gd name="adj1" fmla="val 4747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914391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61499" name="Picture 9" descr="Screen Shot 2014-06-18 at 1.09.03 PM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5334000"/>
            <a:ext cx="708660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Freeform 31"/>
          <p:cNvSpPr/>
          <p:nvPr/>
        </p:nvSpPr>
        <p:spPr>
          <a:xfrm>
            <a:off x="3337560" y="4526280"/>
            <a:ext cx="1334988" cy="867742"/>
          </a:xfrm>
          <a:custGeom>
            <a:avLst/>
            <a:gdLst>
              <a:gd name="connsiteX0" fmla="*/ 0 w 1334988"/>
              <a:gd name="connsiteY0" fmla="*/ 144627 h 867742"/>
              <a:gd name="connsiteX1" fmla="*/ 42360 w 1334988"/>
              <a:gd name="connsiteY1" fmla="*/ 42360 h 867742"/>
              <a:gd name="connsiteX2" fmla="*/ 144627 w 1334988"/>
              <a:gd name="connsiteY2" fmla="*/ 0 h 867742"/>
              <a:gd name="connsiteX3" fmla="*/ 1190361 w 1334988"/>
              <a:gd name="connsiteY3" fmla="*/ 0 h 867742"/>
              <a:gd name="connsiteX4" fmla="*/ 1292628 w 1334988"/>
              <a:gd name="connsiteY4" fmla="*/ 42360 h 867742"/>
              <a:gd name="connsiteX5" fmla="*/ 1334988 w 1334988"/>
              <a:gd name="connsiteY5" fmla="*/ 144627 h 867742"/>
              <a:gd name="connsiteX6" fmla="*/ 1334988 w 1334988"/>
              <a:gd name="connsiteY6" fmla="*/ 723115 h 867742"/>
              <a:gd name="connsiteX7" fmla="*/ 1292628 w 1334988"/>
              <a:gd name="connsiteY7" fmla="*/ 825382 h 867742"/>
              <a:gd name="connsiteX8" fmla="*/ 1190361 w 1334988"/>
              <a:gd name="connsiteY8" fmla="*/ 867742 h 867742"/>
              <a:gd name="connsiteX9" fmla="*/ 144627 w 1334988"/>
              <a:gd name="connsiteY9" fmla="*/ 867742 h 867742"/>
              <a:gd name="connsiteX10" fmla="*/ 42360 w 1334988"/>
              <a:gd name="connsiteY10" fmla="*/ 825382 h 867742"/>
              <a:gd name="connsiteX11" fmla="*/ 0 w 1334988"/>
              <a:gd name="connsiteY11" fmla="*/ 723115 h 867742"/>
              <a:gd name="connsiteX12" fmla="*/ 0 w 1334988"/>
              <a:gd name="connsiteY12" fmla="*/ 144627 h 86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4988" h="867742">
                <a:moveTo>
                  <a:pt x="0" y="144627"/>
                </a:moveTo>
                <a:cubicBezTo>
                  <a:pt x="0" y="106270"/>
                  <a:pt x="15238" y="69483"/>
                  <a:pt x="42360" y="42360"/>
                </a:cubicBezTo>
                <a:cubicBezTo>
                  <a:pt x="69483" y="15237"/>
                  <a:pt x="106269" y="0"/>
                  <a:pt x="144627" y="0"/>
                </a:cubicBezTo>
                <a:lnTo>
                  <a:pt x="1190361" y="0"/>
                </a:lnTo>
                <a:cubicBezTo>
                  <a:pt x="1228718" y="0"/>
                  <a:pt x="1265505" y="15238"/>
                  <a:pt x="1292628" y="42360"/>
                </a:cubicBezTo>
                <a:cubicBezTo>
                  <a:pt x="1319751" y="69483"/>
                  <a:pt x="1334988" y="106269"/>
                  <a:pt x="1334988" y="144627"/>
                </a:cubicBezTo>
                <a:lnTo>
                  <a:pt x="1334988" y="723115"/>
                </a:lnTo>
                <a:cubicBezTo>
                  <a:pt x="1334988" y="761472"/>
                  <a:pt x="1319751" y="798259"/>
                  <a:pt x="1292628" y="825382"/>
                </a:cubicBezTo>
                <a:cubicBezTo>
                  <a:pt x="1265505" y="852505"/>
                  <a:pt x="1228719" y="867742"/>
                  <a:pt x="1190361" y="867742"/>
                </a:cubicBezTo>
                <a:lnTo>
                  <a:pt x="144627" y="867742"/>
                </a:lnTo>
                <a:cubicBezTo>
                  <a:pt x="106270" y="867742"/>
                  <a:pt x="69483" y="852505"/>
                  <a:pt x="42360" y="825382"/>
                </a:cubicBezTo>
                <a:cubicBezTo>
                  <a:pt x="15237" y="798259"/>
                  <a:pt x="0" y="761473"/>
                  <a:pt x="0" y="723115"/>
                </a:cubicBezTo>
                <a:lnTo>
                  <a:pt x="0" y="14462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9509" tIns="99509" rIns="99509" bIns="99509" spcCol="1270" anchor="ctr"/>
          <a:lstStyle/>
          <a:p>
            <a:pPr algn="ctr" defTabSz="666743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 smtClean="0">
                <a:solidFill>
                  <a:srgbClr val="000090"/>
                </a:solidFill>
                <a:latin typeface="Calibri" charset="0"/>
                <a:ea typeface="ＭＳ Ｐゴシック" charset="0"/>
                <a:cs typeface="Arial" charset="0"/>
              </a:rPr>
              <a:t>Customer Influence</a:t>
            </a:r>
            <a:r>
              <a:rPr lang="en-US" sz="1500" dirty="0" smtClean="0">
                <a:solidFill>
                  <a:srgbClr val="000090"/>
                </a:solidFill>
              </a:rPr>
              <a:t> </a:t>
            </a:r>
            <a:r>
              <a:rPr lang="en-US" sz="1500" dirty="0">
                <a:solidFill>
                  <a:srgbClr val="000090"/>
                </a:solidFill>
              </a:rPr>
              <a:t>tools</a:t>
            </a:r>
          </a:p>
        </p:txBody>
      </p:sp>
      <p:pic>
        <p:nvPicPr>
          <p:cNvPr id="61501" name="Picture 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9100" y="5006340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comes together…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2963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42607" y="3383437"/>
            <a:ext cx="7791450" cy="225425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en-US" sz="5400" b="1" kern="1200" dirty="0" smtClean="0">
                <a:latin typeface="Arial" pitchFamily="-84" charset="0"/>
                <a:ea typeface="ＭＳ Ｐゴシック" pitchFamily="34" charset="-128"/>
                <a:cs typeface="+mn-cs"/>
              </a:rPr>
              <a:t>Q &amp; A</a:t>
            </a:r>
            <a:endParaRPr lang="en-US" sz="5400" b="1" kern="1200" dirty="0">
              <a:latin typeface="Arial" pitchFamily="-8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6651" y="3239784"/>
            <a:ext cx="1116541" cy="11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90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FortiAP Technical Specifications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154452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377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 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4261922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673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21D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216909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232642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88180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FortiPresence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Sensor or Travel/SOHO (USB powered)</a:t>
                      </a: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Small, portable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2x2</a:t>
                      </a: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(up to 150 Mbps)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x FE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232642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2 (incl. 1 for power input)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FAP-21D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2514600"/>
            <a:ext cx="2935552" cy="128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639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24D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6410893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5309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indoor environments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(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</a:tr>
              <a:tr h="1761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PoE PD WAN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RJ45 LAN</a:t>
                      </a:r>
                    </a:p>
                  </a:txBody>
                  <a:tcPr anchor="ctr"/>
                </a:tc>
              </a:tr>
              <a:tr h="15309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FAP-24D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2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877" y="2571307"/>
            <a:ext cx="3084723" cy="10668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2495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25D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195627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80886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4631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Hotels/Hospitality desktops</a:t>
                      </a: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Small, portable powerstrip design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081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(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up to </a:t>
                      </a: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 mbps)</a:t>
                      </a:r>
                      <a:endParaRPr kumimoji="0" lang="hu-H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hu-H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lang="en-US" sz="1100" dirty="0"/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081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RJ45 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4x FE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RJ45 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18088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FAP-25D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2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2743200"/>
            <a:ext cx="2409844" cy="69483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7991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smtClean="0">
                <a:latin typeface="Arial" pitchFamily="34" charset="0"/>
              </a:rPr>
              <a:t>Sample of Fortinet</a:t>
            </a:r>
            <a:r>
              <a:rPr lang="en-US" altLang="en-US" dirty="0" smtClean="0">
                <a:latin typeface="Arial" pitchFamily="34" charset="0"/>
              </a:rPr>
              <a:t>’</a:t>
            </a:r>
            <a:r>
              <a:rPr lang="en-US" dirty="0" smtClean="0">
                <a:latin typeface="Arial" pitchFamily="34" charset="0"/>
              </a:rPr>
              <a:t>s Wireless Customers</a:t>
            </a:r>
          </a:p>
        </p:txBody>
      </p:sp>
      <p:pic>
        <p:nvPicPr>
          <p:cNvPr id="7229" name="Picture 4" descr="C:\Users\rneuroth\Pictures\honda-logo-ov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4114" y="1329091"/>
            <a:ext cx="839981" cy="66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1828800"/>
            <a:ext cx="1651076" cy="41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1" name="Picture 1" descr="Carlson Logo RG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0857" y="1342202"/>
            <a:ext cx="1276605" cy="50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2" name="Picture 4" descr="https://cvmas14.cvmsolutions.com/nbc/images/client/NBCUniversal_logo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66976" y="2160271"/>
            <a:ext cx="1825748" cy="71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3" name="Picture 3" descr="07E3C0FF-2490-4D0D-9B50-9E77FF9BF3F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11915" y="2481258"/>
            <a:ext cx="654799" cy="45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5" name="Picture 4" descr="http://t1.gstatic.com/images?q=tbn:ANd9GcQig6F_-s9eSDIexRa3jiJk6eJcnhr1HV81p-9gHm20ydvN65Qkg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4961" y="1348134"/>
            <a:ext cx="690661" cy="50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6" name="Picture 16" descr="The New York Times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2521" y="3575678"/>
            <a:ext cx="2204881" cy="37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7" name="Picture 22" descr="Go to full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32464" y="3291956"/>
            <a:ext cx="627715" cy="60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69"/>
          <p:cNvGrpSpPr>
            <a:grpSpLocks/>
          </p:cNvGrpSpPr>
          <p:nvPr/>
        </p:nvGrpSpPr>
        <p:grpSpPr bwMode="auto">
          <a:xfrm>
            <a:off x="2319338" y="4092575"/>
            <a:ext cx="4733925" cy="2143125"/>
            <a:chOff x="2319579" y="4092496"/>
            <a:chExt cx="4734364" cy="2143338"/>
          </a:xfrm>
        </p:grpSpPr>
        <p:pic>
          <p:nvPicPr>
            <p:cNvPr id="7215" name="Picture 2" descr="http://profile.ak.fbcdn.net/hprofile-ak-snc4/27524_104751059562982_7103_n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456067" y="5717389"/>
              <a:ext cx="1237975" cy="41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6" name="Picture 6" descr="Con Edison Logo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319579" y="4338632"/>
              <a:ext cx="1807167" cy="452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7" name="Picture 24" descr="Nassau County Seal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BFAF8"/>
                </a:clrFrom>
                <a:clrTo>
                  <a:srgbClr val="FBFA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3517" y="4908660"/>
              <a:ext cx="829078" cy="721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8" name="Picture 2" descr="Ga naar de homepage van de gemeente Vlaardingen">
              <a:hlinkClick r:id="rId16" tooltip="Logo"/>
            </p:cNvPr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27344" y="5234966"/>
              <a:ext cx="798497" cy="823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9" name="Picture 1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385904" y="4815136"/>
              <a:ext cx="904010" cy="61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0" name="Picture 8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5762714" y="5278707"/>
              <a:ext cx="526553" cy="282978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7221" name="d3af0aa1-b6d0-4c11-8cdf-4e750be392fd" descr="image003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23998" y="5128863"/>
              <a:ext cx="1045676" cy="972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2" name="Picture 10" descr="http://www.magazine.com.ve/images/thumbs/noticias/thumb_Noti_2688_2006-10-28.jpg"/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05876" y="4670990"/>
              <a:ext cx="1515480" cy="604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3" name="Picture 6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4178419" y="4789564"/>
              <a:ext cx="763849" cy="245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4" name="Picture 2" descr="View Image">
              <a:hlinkClick r:id="rId23"/>
            </p:cNvPr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56995" y="5609531"/>
              <a:ext cx="1492467" cy="626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25" name="Picture 2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3806294" y="4531379"/>
              <a:ext cx="2399760" cy="146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" name="Rectangle 91"/>
            <p:cNvSpPr/>
            <p:nvPr/>
          </p:nvSpPr>
          <p:spPr bwMode="auto">
            <a:xfrm>
              <a:off x="2497878" y="4092496"/>
              <a:ext cx="4556065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Services / Financial / Healthcare / Gov</a:t>
              </a:r>
            </a:p>
          </p:txBody>
        </p:sp>
      </p:grp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7026275" y="4092575"/>
            <a:ext cx="2117725" cy="1763713"/>
            <a:chOff x="7025488" y="4092496"/>
            <a:chExt cx="2118512" cy="1764271"/>
          </a:xfrm>
        </p:grpSpPr>
        <p:pic>
          <p:nvPicPr>
            <p:cNvPr id="7209" name="Picture 2" descr="http://www.mccroryteam.com/Standard%20Pacific%20Homes%202.jpg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7025488" y="4600705"/>
              <a:ext cx="1716723" cy="308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" name="Rectangle 94"/>
            <p:cNvSpPr/>
            <p:nvPr/>
          </p:nvSpPr>
          <p:spPr bwMode="auto">
            <a:xfrm>
              <a:off x="7121913" y="4092496"/>
              <a:ext cx="2022087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Outdoor / Mesh</a:t>
              </a:r>
            </a:p>
          </p:txBody>
        </p:sp>
        <p:pic>
          <p:nvPicPr>
            <p:cNvPr id="7213" name="Picture 3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7957959" y="5357929"/>
              <a:ext cx="879773" cy="42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14" name="Picture 4" descr="Riding Shawnee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7077890" y="5152242"/>
              <a:ext cx="704524" cy="70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84" name="Picture 2" descr="C:\Users\rneuroth\Pictures\topnav_logo.gif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743571" y="3562011"/>
            <a:ext cx="1358134" cy="39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2" descr="http://www.hearstent.com/image/famous/Ethan-Allen-logo-stacked.jpg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605103" y="2453065"/>
            <a:ext cx="773006" cy="831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2" descr="Murphy Oil Corporation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7174" y="3521506"/>
            <a:ext cx="1011055" cy="33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4" descr="Go to fullsize image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5230" y="1686554"/>
            <a:ext cx="1035366" cy="103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18" descr="Go to fullsize image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BFFFB"/>
              </a:clrFrom>
              <a:clrTo>
                <a:srgbClr val="FB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32274" y="2802125"/>
            <a:ext cx="913277" cy="57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26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8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30" descr="pxlClear">
            <a:hlinkClick r:id="rId37"/>
          </p:cNvPr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567856" y="3424366"/>
            <a:ext cx="45725" cy="4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2" name="Picture 3" descr="C:\Users\rneuroth\Pictures\imageservlet.gif"/>
          <p:cNvPicPr>
            <a:picLocks noChangeAspect="1" noChangeArrowheads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5364" y="1325157"/>
            <a:ext cx="1065232" cy="33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3" name="Picture 107" descr="einstein.jpg"/>
          <p:cNvPicPr>
            <a:picLocks noChangeAspect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263529" y="2971869"/>
            <a:ext cx="1001451" cy="420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8" descr="http://franchise.business-opportunities.biz/wp-content/uploads/2010/06/jack-in-the-box-logo.jpg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1961541" y="3452211"/>
            <a:ext cx="635593" cy="52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4" descr="Clinique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163631" y="1340750"/>
            <a:ext cx="623156" cy="62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4" descr="http://shoeffect.com/pimages/shoe-logo/skechers-logo.jpg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283079" y="2358655"/>
            <a:ext cx="833685" cy="45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6" descr="http://i578.photobucket.com/albums/ss230/Klemeni/wetseal-logo-1.gif"/>
          <p:cNvPicPr>
            <a:picLocks noChangeAspect="1" noChangeArrowheads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189" y="3019710"/>
            <a:ext cx="687386" cy="27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9" name="Picture 6" descr="http://cart208design.files.wordpress.com/2011/10/wendys-logo.jpg"/>
          <p:cNvPicPr>
            <a:picLocks noChangeAspect="1" noChangeArrowheads="1"/>
          </p:cNvPicPr>
          <p:nvPr/>
        </p:nvPicPr>
        <p:blipFill>
          <a:blip r:embed="rId4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3630" y="1270897"/>
            <a:ext cx="702734" cy="77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20" descr="Go to fullsize image">
            <a:hlinkClick r:id="rId46"/>
          </p:cNvPr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2659928" y="2962221"/>
            <a:ext cx="669948" cy="42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1" name="Picture 20" descr="Go to fullsize image">
            <a:hlinkClick r:id="rId48"/>
          </p:cNvPr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2747289" y="1298785"/>
            <a:ext cx="737370" cy="52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2" name="Picture 2" descr="Go to fullsize image">
            <a:hlinkClick r:id="rId50"/>
          </p:cNvPr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178443" y="3622750"/>
            <a:ext cx="1207229" cy="26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" name="Rectangle 117"/>
          <p:cNvSpPr/>
          <p:nvPr/>
        </p:nvSpPr>
        <p:spPr bwMode="auto">
          <a:xfrm>
            <a:off x="-1" y="896938"/>
            <a:ext cx="9044095" cy="3458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>
                <a:solidFill>
                  <a:prstClr val="black"/>
                </a:solidFill>
                <a:ea typeface="ＭＳ Ｐゴシック" charset="-128"/>
                <a:cs typeface="ＭＳ Ｐゴシック" charset="-128"/>
              </a:rPr>
              <a:t>Distributed Enterprise / Distributed Retail</a:t>
            </a:r>
          </a:p>
        </p:txBody>
      </p:sp>
      <p:pic>
        <p:nvPicPr>
          <p:cNvPr id="7206" name="Picture 8" descr="http://a3.twimg.com/profile_images/1129176842/KinderCare_logo.jpg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2918092" y="2011421"/>
            <a:ext cx="674198" cy="66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7" name="Picture 2" descr="T.G.I. Friday's Logo"/>
          <p:cNvPicPr>
            <a:picLocks noChangeAspect="1" noChangeArrowheads="1"/>
          </p:cNvPicPr>
          <p:nvPr/>
        </p:nvPicPr>
        <p:blipFill>
          <a:blip r:embed="rId5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934" y="1252009"/>
            <a:ext cx="935109" cy="60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8" name="Picture 19" descr="Go to fullsize image">
            <a:hlinkClick r:id="rId54"/>
          </p:cNvPr>
          <p:cNvPicPr>
            <a:picLocks noChangeAspect="1" noChangeArrowheads="1"/>
          </p:cNvPicPr>
          <p:nvPr/>
        </p:nvPicPr>
        <p:blipFill>
          <a:blip r:embed="rId5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5781" y="1595455"/>
            <a:ext cx="774396" cy="64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0" y="4092575"/>
            <a:ext cx="2363788" cy="2035175"/>
            <a:chOff x="0" y="4092496"/>
            <a:chExt cx="2364059" cy="2034850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56"/>
            <a:srcRect/>
            <a:stretch>
              <a:fillRect/>
            </a:stretch>
          </p:blipFill>
          <p:spPr bwMode="auto">
            <a:xfrm>
              <a:off x="1219200" y="4495800"/>
              <a:ext cx="673204" cy="352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6" name="Picture 2" descr="http://www.portalmaratimba.com/noticias/imagens/img_noticias/6b8bbcf1a86506a25564cbde7e3eaf80.jpg"/>
            <p:cNvPicPr>
              <a:picLocks noChangeAspect="1" noChangeArrowheads="1"/>
            </p:cNvPicPr>
            <p:nvPr/>
          </p:nvPicPr>
          <p:blipFill>
            <a:blip r:embed="rId57"/>
            <a:srcRect/>
            <a:stretch>
              <a:fillRect/>
            </a:stretch>
          </p:blipFill>
          <p:spPr bwMode="auto">
            <a:xfrm>
              <a:off x="304800" y="5029200"/>
              <a:ext cx="849166" cy="33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14" descr="BMCC-Start Here. Go Anywhere">
              <a:hlinkClick r:id="rId58"/>
            </p:cNvPr>
            <p:cNvPicPr>
              <a:picLocks noChangeAspect="1" noChangeArrowheads="1"/>
            </p:cNvPicPr>
            <p:nvPr/>
          </p:nvPicPr>
          <p:blipFill>
            <a:blip r:embed="rId59"/>
            <a:srcRect/>
            <a:stretch>
              <a:fillRect/>
            </a:stretch>
          </p:blipFill>
          <p:spPr bwMode="auto">
            <a:xfrm>
              <a:off x="228600" y="4495800"/>
              <a:ext cx="748100" cy="380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8" name="Picture 16" descr="BCC Logo">
              <a:hlinkClick r:id="rId60"/>
            </p:cNvPr>
            <p:cNvPicPr>
              <a:picLocks noChangeAspect="1" noChangeArrowheads="1"/>
            </p:cNvPicPr>
            <p:nvPr/>
          </p:nvPicPr>
          <p:blipFill>
            <a:blip r:embed="rId61"/>
            <a:srcRect/>
            <a:stretch>
              <a:fillRect/>
            </a:stretch>
          </p:blipFill>
          <p:spPr bwMode="auto">
            <a:xfrm>
              <a:off x="1371600" y="4876800"/>
              <a:ext cx="989476" cy="39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Picture 18" descr="College of Staten Island - The City University of New York">
              <a:hlinkClick r:id="rId62"/>
            </p:cNvPr>
            <p:cNvPicPr>
              <a:picLocks noChangeAspect="1" noChangeArrowheads="1"/>
            </p:cNvPicPr>
            <p:nvPr/>
          </p:nvPicPr>
          <p:blipFill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10"/>
            <a:stretch>
              <a:fillRect/>
            </a:stretch>
          </p:blipFill>
          <p:spPr bwMode="auto">
            <a:xfrm>
              <a:off x="457200" y="5791200"/>
              <a:ext cx="1536175" cy="336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Rectangle 127"/>
            <p:cNvSpPr/>
            <p:nvPr/>
          </p:nvSpPr>
          <p:spPr bwMode="auto">
            <a:xfrm>
              <a:off x="0" y="4092496"/>
              <a:ext cx="2364059" cy="3456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>
                  <a:solidFill>
                    <a:prstClr val="black"/>
                  </a:solidFill>
                  <a:ea typeface="ＭＳ Ｐゴシック" charset="-128"/>
                  <a:cs typeface="ＭＳ Ｐゴシック" charset="-128"/>
                </a:rPr>
                <a:t>Education</a:t>
              </a:r>
            </a:p>
          </p:txBody>
        </p:sp>
        <p:pic>
          <p:nvPicPr>
            <p:cNvPr id="7183" name="Picture 128" descr="http://www.siepe.educacao.pe.gov.br/logos/60.png"/>
            <p:cNvPicPr>
              <a:picLocks noChangeAspect="1" noChangeArrowheads="1"/>
            </p:cNvPicPr>
            <p:nvPr/>
          </p:nvPicPr>
          <p:blipFill>
            <a:blip r:embed="rId64"/>
            <a:srcRect/>
            <a:stretch>
              <a:fillRect/>
            </a:stretch>
          </p:blipFill>
          <p:spPr bwMode="auto">
            <a:xfrm>
              <a:off x="508688" y="5263978"/>
              <a:ext cx="1548387" cy="45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6" name="Picture 65" descr="JosABank_logo.png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5610759" y="1349487"/>
            <a:ext cx="911762" cy="756268"/>
          </a:xfrm>
          <a:prstGeom prst="rect">
            <a:avLst/>
          </a:prstGeom>
        </p:spPr>
      </p:pic>
      <p:pic>
        <p:nvPicPr>
          <p:cNvPr id="67" name="Picture 66" descr="Hone Baked logo.png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6866976" y="3087583"/>
            <a:ext cx="2078040" cy="360094"/>
          </a:xfrm>
          <a:prstGeom prst="rect">
            <a:avLst/>
          </a:prstGeom>
        </p:spPr>
      </p:pic>
      <p:pic>
        <p:nvPicPr>
          <p:cNvPr id="68" name="Picture 67" descr="http://waiterpay.com/wp-content/uploads/2011/06/sonic-drive-in.jpg"/>
          <p:cNvPicPr>
            <a:picLocks noChangeAspect="1" noChangeArrowheads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443" y="2204344"/>
            <a:ext cx="1175341" cy="6777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58078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2109259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540392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03516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023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devincentis\Desktop\Downloads\FortiAP112D_SideCorner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450792">
            <a:off x="-1061167" y="1224470"/>
            <a:ext cx="56007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/>
            <a:r>
              <a:rPr lang="en-US" dirty="0" smtClean="0">
                <a:solidFill>
                  <a:schemeClr val="tx2"/>
                </a:solidFill>
              </a:rPr>
              <a:t>FortiAP 112D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5571321"/>
              </p:ext>
            </p:extLst>
          </p:nvPr>
        </p:nvGraphicFramePr>
        <p:xfrm>
          <a:off x="3581400" y="1981200"/>
          <a:ext cx="5181600" cy="28803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5301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23774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 environments. POE pass-through can power connected IP CCTV cameras.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Rx</a:t>
                      </a:r>
                      <a:r>
                        <a:rPr lang="fr-FR" sz="1200" dirty="0" smtClean="0"/>
                        <a:t> / </a:t>
                      </a:r>
                      <a:r>
                        <a:rPr lang="fr-FR" sz="1200" dirty="0" err="1" smtClean="0"/>
                        <a:t>Tx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</a:tr>
              <a:tr h="17607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15301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531833" y="46482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 112D</a:t>
            </a:r>
            <a:endParaRPr lang="en-US" sz="1600" b="1" dirty="0">
              <a:solidFill>
                <a:srgbClr val="444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580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5146565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9032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8082346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 bwMode="auto">
          <a:xfrm>
            <a:off x="3718728" y="2968705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0891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222B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047687"/>
              </p:ext>
            </p:extLst>
          </p:nvPr>
        </p:nvGraphicFramePr>
        <p:xfrm>
          <a:off x="3581400" y="1981200"/>
          <a:ext cx="5181600" cy="27279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 environments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a/n (up to 300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(N-Type)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7959449">
            <a:off x="-129484" y="2561644"/>
            <a:ext cx="3835159" cy="194746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7912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222C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Users\mdevincentis\AppData\Local\Microsoft\Windows\Temporary Internet Files\Content.Outlook\W41LE71N\FortiAP222C_FrontSide_300ppi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996" y="1666204"/>
            <a:ext cx="1837655" cy="393258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268120"/>
              </p:ext>
            </p:extLst>
          </p:nvPr>
        </p:nvGraphicFramePr>
        <p:xfrm>
          <a:off x="3581400" y="1981200"/>
          <a:ext cx="5181600" cy="286512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 environments that require 802.11ac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(up to 867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(N-Type)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330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 anchor="ctr"/>
          <a:lstStyle/>
          <a:p>
            <a:pPr eaLnBrk="1" hangingPunct="1"/>
            <a:r>
              <a:rPr lang="en-US" b="0" i="0" dirty="0" smtClean="0"/>
              <a:t>FortiAP 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536067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5703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344239"/>
              </p:ext>
            </p:extLst>
          </p:nvPr>
        </p:nvGraphicFramePr>
        <p:xfrm>
          <a:off x="3581400" y="1981200"/>
          <a:ext cx="5181600" cy="300228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 environments that require external antennas.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</a:t>
                      </a: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all or ceiling mount</a:t>
                      </a:r>
                      <a:endParaRPr kumimoji="0" lang="en-GB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concurrent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867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05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223C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981200"/>
            <a:ext cx="2974500" cy="2662691"/>
          </a:xfrm>
          <a:prstGeom prst="rect">
            <a:avLst/>
          </a:prstGeom>
        </p:spPr>
      </p:pic>
      <p:sp>
        <p:nvSpPr>
          <p:cNvPr id="10" name="Content Placeholder 2"/>
          <p:cNvSpPr>
            <a:spLocks/>
          </p:cNvSpPr>
          <p:nvPr/>
        </p:nvSpPr>
        <p:spPr bwMode="auto">
          <a:xfrm>
            <a:off x="521200" y="4343400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FAP-223C</a:t>
            </a:r>
            <a:endParaRPr lang="en-US" sz="1600" b="1" dirty="0">
              <a:solidFill>
                <a:srgbClr val="444F5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362200" y="417450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1798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261" y="1600200"/>
            <a:ext cx="1601739" cy="412612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5143551"/>
              </p:ext>
            </p:extLst>
          </p:nvPr>
        </p:nvGraphicFramePr>
        <p:xfrm>
          <a:off x="3581400" y="1981200"/>
          <a:ext cx="5181600" cy="27279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19675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591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outdoor environments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IP66 rated, wall or pole mount</a:t>
                      </a:r>
                      <a:endParaRPr kumimoji="0" lang="en-GB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2640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300 Mbps)</a:t>
                      </a:r>
                    </a:p>
                  </a:txBody>
                  <a:tcPr anchor="ctr"/>
                </a:tc>
              </a:tr>
              <a:tr h="2183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  (up to 300 Mbps)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</a:t>
                      </a: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RJ45, </a:t>
                      </a:r>
                      <a:r>
                        <a:rPr kumimoji="0" lang="da-DK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 PoE</a:t>
                      </a:r>
                      <a:endParaRPr kumimoji="0" lang="en-US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9675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224D</a:t>
            </a:r>
            <a:endParaRPr lang="en-US" dirty="0"/>
          </a:p>
        </p:txBody>
      </p:sp>
      <p:sp>
        <p:nvSpPr>
          <p:cNvPr id="10" name="Content Placeholder 2"/>
          <p:cNvSpPr>
            <a:spLocks/>
          </p:cNvSpPr>
          <p:nvPr/>
        </p:nvSpPr>
        <p:spPr bwMode="auto">
          <a:xfrm>
            <a:off x="609600" y="5726321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FAP-224D</a:t>
            </a:r>
            <a:endParaRPr lang="en-US" sz="1600" b="1" dirty="0">
              <a:solidFill>
                <a:srgbClr val="444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835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Access Point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4898176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63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337301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 bwMode="auto">
          <a:xfrm>
            <a:off x="4231193" y="289836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8238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 321C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186357"/>
              </p:ext>
            </p:extLst>
          </p:nvPr>
        </p:nvGraphicFramePr>
        <p:xfrm>
          <a:off x="3581400" y="1981200"/>
          <a:ext cx="5181600" cy="2462104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229369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185533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 environments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all or ceiling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82784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/>
                        <a:t>3x3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639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(up to 450 Mbps)</a:t>
                      </a:r>
                      <a:endParaRPr kumimoji="0" lang="en-US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5450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5GHz a/n/ac (up to 1300 Mbps) 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</a:tr>
              <a:tr h="2293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Content Placeholder 2"/>
          <p:cNvSpPr>
            <a:spLocks/>
          </p:cNvSpPr>
          <p:nvPr/>
        </p:nvSpPr>
        <p:spPr bwMode="auto">
          <a:xfrm>
            <a:off x="304800" y="3962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FAP-321C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2762216" cy="157480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 bwMode="auto">
          <a:xfrm>
            <a:off x="22098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872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err="1" smtClean="0"/>
              <a:t>FortiAntennas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796636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 and FAP-222C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0992887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 and FAP-222C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9214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(Indoor)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923934"/>
              </p:ext>
            </p:extLst>
          </p:nvPr>
        </p:nvGraphicFramePr>
        <p:xfrm>
          <a:off x="304800" y="1143000"/>
          <a:ext cx="8534406" cy="53698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19200"/>
                <a:gridCol w="1295400"/>
                <a:gridCol w="1143002"/>
                <a:gridCol w="1219201"/>
                <a:gridCol w="1219201"/>
                <a:gridCol w="1219201"/>
                <a:gridCol w="12192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FAP-221C/223C*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FAP-321C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density, resilience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802.11ac, streaming app, resilience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</a:t>
                      </a: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802.11ac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or ceiling mount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or ceiling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3x3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867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1300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1300 Mbps)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internal/ 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internal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RJ45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9416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(Outdoor)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501826"/>
              </p:ext>
            </p:extLst>
          </p:nvPr>
        </p:nvGraphicFramePr>
        <p:xfrm>
          <a:off x="304796" y="1295400"/>
          <a:ext cx="8382002" cy="45874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3767"/>
                <a:gridCol w="1235647"/>
                <a:gridCol w="1235647"/>
                <a:gridCol w="1235647"/>
                <a:gridCol w="1235647"/>
                <a:gridCol w="123564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outdoor, POE pass-through for IP CCTV cameras.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density 802.11ac outdoor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IP66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Rx</a:t>
                      </a:r>
                      <a:r>
                        <a:rPr lang="fr-FR" sz="1200" dirty="0" smtClean="0"/>
                        <a:t> / </a:t>
                      </a:r>
                      <a:r>
                        <a:rPr lang="fr-FR" sz="1200" dirty="0" err="1" smtClean="0"/>
                        <a:t>Tx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(300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en-US" sz="11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867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802.3af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802.3at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(RP-SMA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(N-Type)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external </a:t>
                      </a:r>
                      <a:b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(N-Type)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x 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3415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020759"/>
              </p:ext>
            </p:extLst>
          </p:nvPr>
        </p:nvGraphicFramePr>
        <p:xfrm>
          <a:off x="381000" y="1219200"/>
          <a:ext cx="8534398" cy="43639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38093"/>
                <a:gridCol w="1319261"/>
                <a:gridCol w="1319261"/>
                <a:gridCol w="1319261"/>
                <a:gridCol w="1319261"/>
                <a:gridCol w="131926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FAP-21D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FAP-25D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Portable AP for traveller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FortiPresence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Sensor or Travel/SOHO (USB powered)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Hotels/Hospitality desktop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Powerstrip design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</a:t>
                      </a:r>
                      <a:endParaRPr kumimoji="0" lang="en-GB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 GHz b/g/n (up to 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 to </a:t>
                      </a: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kumimoji="0" lang="en-US" sz="11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internal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RJ45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FE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FE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8x GE RJ45  LAN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 GE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FE LAN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696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Network Planning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Theoretical vs. Actual RF Propagation</a:t>
            </a:r>
            <a:endParaRPr lang="en-US" dirty="0"/>
          </a:p>
        </p:txBody>
      </p:sp>
      <p:sp>
        <p:nvSpPr>
          <p:cNvPr id="331778" name="Text Placeholder 2"/>
          <p:cNvSpPr>
            <a:spLocks noGrp="1"/>
          </p:cNvSpPr>
          <p:nvPr>
            <p:ph type="body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  <a:p>
            <a:endParaRPr lang="es-MX" smtClean="0">
              <a:latin typeface="Arial Narrow" pitchFamily="34" charset="0"/>
            </a:endParaRPr>
          </a:p>
        </p:txBody>
      </p:sp>
      <p:pic>
        <p:nvPicPr>
          <p:cNvPr id="331779" name="Picture 3" descr="31-b4eb62c73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525" y="1398588"/>
            <a:ext cx="4078288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1780" name="Picture 4" descr="32-e7591cec9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7613" y="2982913"/>
            <a:ext cx="397986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1781" name="TextBox 6"/>
          <p:cNvSpPr txBox="1">
            <a:spLocks noChangeArrowheads="1"/>
          </p:cNvSpPr>
          <p:nvPr/>
        </p:nvSpPr>
        <p:spPr bwMode="auto">
          <a:xfrm>
            <a:off x="4043363" y="1420813"/>
            <a:ext cx="45961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dirty="0">
                <a:solidFill>
                  <a:srgbClr val="131313"/>
                </a:solidFill>
                <a:latin typeface="Arial" pitchFamily="-65" charset="0"/>
              </a:rPr>
              <a:t>Theoretical RF Propagation Characteristics</a:t>
            </a:r>
            <a:endParaRPr lang="es-MX" sz="1800" dirty="0">
              <a:solidFill>
                <a:srgbClr val="131313"/>
              </a:solidFill>
              <a:latin typeface="Arial" pitchFamily="-65" charset="0"/>
            </a:endParaRPr>
          </a:p>
        </p:txBody>
      </p:sp>
      <p:sp>
        <p:nvSpPr>
          <p:cNvPr id="331782" name="TextBox 7"/>
          <p:cNvSpPr txBox="1">
            <a:spLocks noChangeArrowheads="1"/>
          </p:cNvSpPr>
          <p:nvPr/>
        </p:nvSpPr>
        <p:spPr bwMode="auto">
          <a:xfrm>
            <a:off x="604838" y="4525963"/>
            <a:ext cx="4326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dirty="0">
                <a:solidFill>
                  <a:srgbClr val="131313"/>
                </a:solidFill>
                <a:latin typeface="Arial" pitchFamily="-65" charset="0"/>
              </a:rPr>
              <a:t>Realistic RF Propagation Characteristics</a:t>
            </a:r>
            <a:endParaRPr lang="es-MX" sz="1800" dirty="0">
              <a:solidFill>
                <a:srgbClr val="131313"/>
              </a:solidFill>
              <a:latin typeface="Arial" pitchFamily="-65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Heat Map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image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148" y="1114423"/>
            <a:ext cx="8360891" cy="493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0" y="5289847"/>
            <a:ext cx="9144000" cy="945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5000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1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1348" y="5327225"/>
            <a:ext cx="701751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Real-time polling of </a:t>
            </a:r>
            <a:r>
              <a:rPr lang="en-US" sz="1800" kern="0" dirty="0" err="1" smtClean="0">
                <a:solidFill>
                  <a:schemeClr val="bg1">
                    <a:lumMod val="95000"/>
                  </a:schemeClr>
                </a:solidFill>
              </a:rPr>
              <a:t>FortiGate</a:t>
            </a: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 Wireless Controller</a:t>
            </a:r>
          </a:p>
          <a:p>
            <a:pPr marL="0" lvl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Display current number of clients, channel, TX power </a:t>
            </a:r>
          </a:p>
          <a:p>
            <a:pPr marL="0" lvl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Helps to spot Coverage holes and failed AP</a:t>
            </a: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Thick vs. Thin Fortinet APs</a:t>
            </a:r>
          </a:p>
        </p:txBody>
      </p:sp>
      <p:sp>
        <p:nvSpPr>
          <p:cNvPr id="46" name="Oval 45"/>
          <p:cNvSpPr/>
          <p:nvPr/>
        </p:nvSpPr>
        <p:spPr>
          <a:xfrm rot="16200000">
            <a:off x="3506423" y="1542337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54" name="Oval 53"/>
          <p:cNvSpPr/>
          <p:nvPr/>
        </p:nvSpPr>
        <p:spPr>
          <a:xfrm rot="16200000">
            <a:off x="804786" y="2281925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/>
          <p:nvPr/>
        </p:nvSpPr>
        <p:spPr>
          <a:xfrm rot="16200000">
            <a:off x="3367877" y="3021513"/>
            <a:ext cx="2823882" cy="4849091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sp>
        <p:nvSpPr>
          <p:cNvPr id="62" name="Oval 61"/>
          <p:cNvSpPr/>
          <p:nvPr/>
        </p:nvSpPr>
        <p:spPr>
          <a:xfrm rot="16200000">
            <a:off x="3160059" y="-500913"/>
            <a:ext cx="2823882" cy="484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  <a:gs pos="50000">
                <a:schemeClr val="accent3">
                  <a:lumMod val="40000"/>
                  <a:lumOff val="60000"/>
                </a:schemeClr>
              </a:gs>
              <a:gs pos="75000">
                <a:schemeClr val="accent4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en-US" dirty="0"/>
          </a:p>
        </p:txBody>
      </p:sp>
      <p:cxnSp>
        <p:nvCxnSpPr>
          <p:cNvPr id="66" name="Straight Connector 65"/>
          <p:cNvCxnSpPr>
            <a:cxnSpLocks/>
          </p:cNvCxnSpPr>
          <p:nvPr/>
        </p:nvCxnSpPr>
        <p:spPr bwMode="auto">
          <a:xfrm>
            <a:off x="4384110" y="2048005"/>
            <a:ext cx="3166621" cy="10098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86" name="Straight Connector 85"/>
          <p:cNvCxnSpPr>
            <a:cxnSpLocks/>
          </p:cNvCxnSpPr>
          <p:nvPr/>
        </p:nvCxnSpPr>
        <p:spPr bwMode="auto">
          <a:xfrm flipV="1">
            <a:off x="2424546" y="4572000"/>
            <a:ext cx="5056909" cy="672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92" name="Straight Connector 91"/>
          <p:cNvCxnSpPr>
            <a:cxnSpLocks/>
          </p:cNvCxnSpPr>
          <p:nvPr/>
        </p:nvCxnSpPr>
        <p:spPr bwMode="auto">
          <a:xfrm>
            <a:off x="5403273" y="4034118"/>
            <a:ext cx="562098" cy="5596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cxnSp>
        <p:nvCxnSpPr>
          <p:cNvPr id="93" name="Straight Connector 92"/>
          <p:cNvCxnSpPr>
            <a:cxnSpLocks/>
          </p:cNvCxnSpPr>
          <p:nvPr/>
        </p:nvCxnSpPr>
        <p:spPr bwMode="auto">
          <a:xfrm flipV="1">
            <a:off x="4779818" y="4626429"/>
            <a:ext cx="1185553" cy="95410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rgbClr val="00B050"/>
            </a:solidFill>
            <a:prstDash val="solid"/>
            <a:round/>
            <a:headEnd type="diamond" w="med" len="med"/>
            <a:tailEnd type="triangle" w="med" len="med"/>
          </a:ln>
          <a:effectLst/>
        </p:spPr>
      </p:cxnSp>
      <p:pic>
        <p:nvPicPr>
          <p:cNvPr id="96" name="Picture 95" descr="Switch_Appliance_Lt-s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65450" y="4224065"/>
            <a:ext cx="1351838" cy="845698"/>
          </a:xfrm>
          <a:prstGeom prst="rect">
            <a:avLst/>
          </a:prstGeom>
        </p:spPr>
      </p:pic>
      <p:sp>
        <p:nvSpPr>
          <p:cNvPr id="97" name="Freeform 96"/>
          <p:cNvSpPr/>
          <p:nvPr/>
        </p:nvSpPr>
        <p:spPr bwMode="auto">
          <a:xfrm>
            <a:off x="5034225" y="4726215"/>
            <a:ext cx="1769348" cy="792842"/>
          </a:xfrm>
          <a:custGeom>
            <a:avLst/>
            <a:gdLst>
              <a:gd name="connsiteX0" fmla="*/ 0 w 1654629"/>
              <a:gd name="connsiteY0" fmla="*/ 792842 h 792842"/>
              <a:gd name="connsiteX1" fmla="*/ 751114 w 1654629"/>
              <a:gd name="connsiteY1" fmla="*/ 128814 h 792842"/>
              <a:gd name="connsiteX2" fmla="*/ 1654629 w 1654629"/>
              <a:gd name="connsiteY2" fmla="*/ 19956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4629" h="792842">
                <a:moveTo>
                  <a:pt x="0" y="792842"/>
                </a:moveTo>
                <a:cubicBezTo>
                  <a:pt x="237671" y="525235"/>
                  <a:pt x="475343" y="257628"/>
                  <a:pt x="751114" y="128814"/>
                </a:cubicBezTo>
                <a:cubicBezTo>
                  <a:pt x="1026885" y="0"/>
                  <a:pt x="1340757" y="9978"/>
                  <a:pt x="1654629" y="19956"/>
                </a:cubicBezTo>
              </a:path>
            </a:pathLst>
          </a:cu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8" name="Freeform 97"/>
          <p:cNvSpPr/>
          <p:nvPr/>
        </p:nvSpPr>
        <p:spPr bwMode="auto">
          <a:xfrm>
            <a:off x="5385916" y="3979147"/>
            <a:ext cx="1363227" cy="433196"/>
          </a:xfrm>
          <a:custGeom>
            <a:avLst/>
            <a:gdLst>
              <a:gd name="connsiteX0" fmla="*/ 0 w 1230086"/>
              <a:gd name="connsiteY0" fmla="*/ 0 h 439057"/>
              <a:gd name="connsiteX1" fmla="*/ 261257 w 1230086"/>
              <a:gd name="connsiteY1" fmla="*/ 370114 h 439057"/>
              <a:gd name="connsiteX2" fmla="*/ 1230086 w 1230086"/>
              <a:gd name="connsiteY2" fmla="*/ 413657 h 43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0086" h="439057">
                <a:moveTo>
                  <a:pt x="0" y="0"/>
                </a:moveTo>
                <a:cubicBezTo>
                  <a:pt x="28121" y="150585"/>
                  <a:pt x="56243" y="301171"/>
                  <a:pt x="261257" y="370114"/>
                </a:cubicBezTo>
                <a:cubicBezTo>
                  <a:pt x="466271" y="439057"/>
                  <a:pt x="848178" y="426357"/>
                  <a:pt x="1230086" y="413657"/>
                </a:cubicBezTo>
              </a:path>
            </a:pathLst>
          </a:cu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99" name="Straight Connector 98"/>
          <p:cNvCxnSpPr/>
          <p:nvPr/>
        </p:nvCxnSpPr>
        <p:spPr bwMode="auto">
          <a:xfrm flipV="1">
            <a:off x="2770909" y="4582886"/>
            <a:ext cx="3978234" cy="20746"/>
          </a:xfrm>
          <a:prstGeom prst="line">
            <a:avLst/>
          </a:prstGeom>
          <a:ln w="95250" cmpd="dbl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346965" y="1392298"/>
            <a:ext cx="107414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FortiWiFi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322053" y="3523570"/>
            <a:ext cx="92233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 err="1">
                <a:solidFill>
                  <a:schemeClr val="tx1">
                    <a:lumMod val="50000"/>
                  </a:schemeClr>
                </a:solidFill>
              </a:rPr>
              <a:t>FortiAP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365977" y="1610464"/>
            <a:ext cx="1237696" cy="753570"/>
            <a:chOff x="6403483" y="2326301"/>
            <a:chExt cx="1811866" cy="110315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3483" y="2326301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3" name="TextBox 32"/>
            <p:cNvSpPr txBox="1"/>
            <p:nvPr/>
          </p:nvSpPr>
          <p:spPr>
            <a:xfrm>
              <a:off x="6802313" y="279669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365977" y="4129003"/>
            <a:ext cx="1237696" cy="753570"/>
            <a:chOff x="6403483" y="2326301"/>
            <a:chExt cx="1811866" cy="1103155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3483" y="2326301"/>
              <a:ext cx="1811866" cy="1103155"/>
            </a:xfrm>
            <a:prstGeom prst="rect">
              <a:avLst/>
            </a:prstGeom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</p:pic>
        <p:sp>
          <p:nvSpPr>
            <p:cNvPr id="37" name="TextBox 36"/>
            <p:cNvSpPr txBox="1"/>
            <p:nvPr/>
          </p:nvSpPr>
          <p:spPr>
            <a:xfrm>
              <a:off x="6802313" y="279669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FFFF"/>
                  </a:solidFill>
                  <a:latin typeface="Helvetica 55 Roman"/>
                  <a:cs typeface="Helvetica 55 Roman"/>
                </a:rPr>
                <a:t>INTERNET</a:t>
              </a:r>
              <a:endParaRPr lang="en-US" sz="1400" b="1" dirty="0">
                <a:solidFill>
                  <a:srgbClr val="FFFFFF"/>
                </a:solidFill>
                <a:latin typeface="Helvetica 55 Roman"/>
                <a:cs typeface="Helvetica 55 Roman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358036" y="1592109"/>
            <a:ext cx="516838" cy="465727"/>
            <a:chOff x="6548045" y="1994366"/>
            <a:chExt cx="516838" cy="465727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3406527" y="5284820"/>
            <a:ext cx="516838" cy="465727"/>
            <a:chOff x="6548045" y="1994366"/>
            <a:chExt cx="516838" cy="465727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971591" y="4335784"/>
            <a:ext cx="516838" cy="465727"/>
            <a:chOff x="6548045" y="1994366"/>
            <a:chExt cx="516838" cy="465727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3950318" y="3365966"/>
            <a:ext cx="516838" cy="465727"/>
            <a:chOff x="6548045" y="1994366"/>
            <a:chExt cx="516838" cy="465727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-32000"/>
            </a:blip>
            <a:stretch>
              <a:fillRect/>
            </a:stretch>
          </p:blipFill>
          <p:spPr>
            <a:xfrm>
              <a:off x="6548045" y="2239960"/>
              <a:ext cx="341206" cy="220133"/>
            </a:xfrm>
            <a:prstGeom prst="rect">
              <a:avLst/>
            </a:prstGeom>
            <a:effectLst/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00000">
              <a:off x="6856835" y="1994366"/>
              <a:ext cx="208048" cy="368988"/>
            </a:xfrm>
            <a:prstGeom prst="rect">
              <a:avLst/>
            </a:prstGeom>
          </p:spPr>
        </p:pic>
      </p:grpSp>
      <p:sp>
        <p:nvSpPr>
          <p:cNvPr id="53" name="Rectangle 52"/>
          <p:cNvSpPr/>
          <p:nvPr/>
        </p:nvSpPr>
        <p:spPr bwMode="auto">
          <a:xfrm>
            <a:off x="583342" y="2101003"/>
            <a:ext cx="2072177" cy="82804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Small Deployments - Up to 300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meters </a:t>
            </a:r>
            <a:r>
              <a:rPr lang="en-US" sz="1400" dirty="0" smtClean="0">
                <a:solidFill>
                  <a:srgbClr val="000000"/>
                </a:solidFill>
              </a:rPr>
              <a:t/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or </a:t>
            </a:r>
            <a:r>
              <a:rPr lang="en-US" sz="1400" dirty="0">
                <a:solidFill>
                  <a:srgbClr val="000000"/>
                </a:solidFill>
              </a:rPr>
              <a:t>3,000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feet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83342" y="5109337"/>
            <a:ext cx="2257979" cy="82804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rgbClr val="000000"/>
                </a:solidFill>
              </a:rPr>
              <a:t>Larger Deployments - More than 300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/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meters </a:t>
            </a:r>
            <a:r>
              <a:rPr lang="en-US" sz="1400" dirty="0">
                <a:solidFill>
                  <a:srgbClr val="000000"/>
                </a:solidFill>
              </a:rPr>
              <a:t>or 3,000 </a:t>
            </a:r>
            <a:r>
              <a:rPr lang="en-US" sz="1400" dirty="0" err="1">
                <a:solidFill>
                  <a:srgbClr val="000000"/>
                </a:solidFill>
              </a:rPr>
              <a:t>sq</a:t>
            </a:r>
            <a:r>
              <a:rPr lang="en-US" sz="1400" dirty="0">
                <a:solidFill>
                  <a:srgbClr val="000000"/>
                </a:solidFill>
              </a:rPr>
              <a:t> feet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52" y="1273454"/>
            <a:ext cx="666577" cy="66657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52" y="3371612"/>
            <a:ext cx="666577" cy="66657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590" y="4141322"/>
            <a:ext cx="1175150" cy="818983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6745266" y="4910203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FortiGate</a:t>
            </a:r>
            <a:endParaRPr lang="en-US" sz="8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2721" y="1381255"/>
            <a:ext cx="936479" cy="93881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270" y="3688915"/>
            <a:ext cx="588707" cy="45464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9001" y="4379934"/>
            <a:ext cx="588707" cy="45464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105" y="5425858"/>
            <a:ext cx="588707" cy="45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28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4" grpId="0" animBg="1"/>
      <p:bldP spid="61" grpId="0" animBg="1"/>
      <p:bldP spid="97" grpId="0" animBg="1"/>
      <p:bldP spid="98" grpId="0" animBg="1"/>
      <p:bldP spid="107" grpId="0"/>
      <p:bldP spid="55" grpId="0" animBg="1"/>
      <p:bldP spid="6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645" y="1128409"/>
            <a:ext cx="8339544" cy="498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Survey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0" y="5289847"/>
            <a:ext cx="9144000" cy="945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5000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50000"/>
                  <a:tint val="23500"/>
                  <a:satMod val="160000"/>
                  <a:alpha val="1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1349" y="5327225"/>
            <a:ext cx="512284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Pre-deployment check</a:t>
            </a: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Post-deployment validation</a:t>
            </a: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Wingdings" charset="2"/>
              <a:buChar char="§"/>
              <a:defRPr/>
            </a:pPr>
            <a:r>
              <a:rPr lang="en-US" sz="1800" kern="0" dirty="0" smtClean="0">
                <a:solidFill>
                  <a:schemeClr val="bg1">
                    <a:lumMod val="95000"/>
                  </a:schemeClr>
                </a:solidFill>
              </a:rPr>
              <a:t>License Required</a:t>
            </a:r>
          </a:p>
          <a:p>
            <a:pPr>
              <a:spcAft>
                <a:spcPts val="0"/>
              </a:spcAft>
            </a:pPr>
            <a:endParaRPr lang="en-US" sz="1050" dirty="0" smtClean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2693623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3233450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3773277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4313104" y="3071834"/>
            <a:ext cx="539827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4852931" y="3071834"/>
            <a:ext cx="330504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83435" y="3071834"/>
            <a:ext cx="0" cy="3525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5183435" y="3424374"/>
            <a:ext cx="0" cy="42965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5183435" y="3858509"/>
            <a:ext cx="0" cy="3525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flipH="1">
            <a:off x="4719181" y="4211049"/>
            <a:ext cx="464254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H="1" flipV="1">
            <a:off x="4387644" y="3929314"/>
            <a:ext cx="331537" cy="281735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4387644" y="3929314"/>
            <a:ext cx="0" cy="42965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635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/>
          </p:nvPr>
        </p:nvGraphicFramePr>
        <p:xfrm>
          <a:off x="575058" y="1423857"/>
          <a:ext cx="8030322" cy="347738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805535"/>
                <a:gridCol w="2074929"/>
                <a:gridCol w="2074929"/>
                <a:gridCol w="2074929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FWF-30D/30D-POE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FWF-60D/60D-POE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FWF-90D/90D-POE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Thick AP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✓</a:t>
                      </a:r>
                      <a:endParaRPr kumimoji="0" 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radios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IEEE 802.11 standards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802.11n support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2x2 MIMO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client association rate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</a:t>
                      </a:r>
                      <a:r>
                        <a:rPr kumimoji="0" lang="en-US" sz="12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r>
                        <a:rPr kumimoji="0" lang="fr-FR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kumimoji="0" lang="fr-FR" sz="12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SSIDs</a:t>
                      </a:r>
                      <a:endParaRPr kumimoji="0" lang="de-DE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FortiAP Wireless controller support</a:t>
                      </a:r>
                    </a:p>
                  </a:txBody>
                  <a:tcPr marL="87087" marR="87087" marT="48984" marB="489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87087" marR="87087" marT="48984" marB="48984"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FortiAP (Total/ Local Bridge)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2/2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/ 5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/ 16</a:t>
                      </a:r>
                      <a:endParaRPr kumimoji="0" lang="en-US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FortiWiFi Product Matrix</a:t>
            </a:r>
            <a:endParaRPr lang="en-US" dirty="0"/>
          </a:p>
        </p:txBody>
      </p:sp>
      <p:pic>
        <p:nvPicPr>
          <p:cNvPr id="14" name="Picture 13" descr="FWF-90D_Ft-top-an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550" y="4236656"/>
            <a:ext cx="2654929" cy="17755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911" y="5869662"/>
            <a:ext cx="1850901" cy="3226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FGFWF-30D.png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8202" y="5795582"/>
            <a:ext cx="1987505" cy="514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9646" y="5844567"/>
            <a:ext cx="1801713" cy="4121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FGFWF-30D.png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0163" y="5242217"/>
            <a:ext cx="1987505" cy="4954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58" l="3607" r="94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11" y="4385767"/>
            <a:ext cx="1925642" cy="13119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413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FortiAP Product Matrix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611853"/>
              </p:ext>
            </p:extLst>
          </p:nvPr>
        </p:nvGraphicFramePr>
        <p:xfrm>
          <a:off x="190500" y="1140277"/>
          <a:ext cx="8763001" cy="512717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104900"/>
                <a:gridCol w="509588"/>
                <a:gridCol w="509588"/>
                <a:gridCol w="2212975"/>
                <a:gridCol w="2212975"/>
                <a:gridCol w="2212975"/>
              </a:tblGrid>
              <a:tr h="118405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Dual Radio</a:t>
                      </a:r>
                    </a:p>
                  </a:txBody>
                  <a:tcPr marL="0" marR="0" marT="0" marB="0" vert="vert27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Dual Band </a:t>
                      </a:r>
                      <a:endParaRPr lang="en-US" sz="1600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8405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015057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8405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9963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9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17326" y="1996379"/>
            <a:ext cx="1101017" cy="9856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5797" y="2915044"/>
            <a:ext cx="884074" cy="7044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Rounded Rectangle 42"/>
          <p:cNvSpPr/>
          <p:nvPr/>
        </p:nvSpPr>
        <p:spPr bwMode="auto">
          <a:xfrm>
            <a:off x="7803517" y="3238486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4" name="Picture 1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01596" y="1095375"/>
            <a:ext cx="1132476" cy="7072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Rounded Rectangle 44"/>
          <p:cNvSpPr/>
          <p:nvPr/>
        </p:nvSpPr>
        <p:spPr bwMode="auto">
          <a:xfrm>
            <a:off x="7803517" y="1476375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2389003" y="3667125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FAP-28C</a:t>
            </a:r>
          </a:p>
        </p:txBody>
      </p:sp>
      <p:sp>
        <p:nvSpPr>
          <p:cNvPr id="47" name="Rounded Rectangle 46"/>
          <p:cNvSpPr/>
          <p:nvPr/>
        </p:nvSpPr>
        <p:spPr bwMode="auto">
          <a:xfrm>
            <a:off x="2389003" y="4972436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FAP-14C</a:t>
            </a:r>
          </a:p>
        </p:txBody>
      </p:sp>
      <p:sp>
        <p:nvSpPr>
          <p:cNvPr id="48" name="Rounded Rectangle 47"/>
          <p:cNvSpPr/>
          <p:nvPr/>
        </p:nvSpPr>
        <p:spPr bwMode="auto">
          <a:xfrm>
            <a:off x="2389003" y="5352323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FAP-11C</a:t>
            </a:r>
          </a:p>
        </p:txBody>
      </p:sp>
      <p:sp>
        <p:nvSpPr>
          <p:cNvPr id="49" name="Rounded Rectangle 48"/>
          <p:cNvSpPr/>
          <p:nvPr/>
        </p:nvSpPr>
        <p:spPr bwMode="auto">
          <a:xfrm>
            <a:off x="4585776" y="2470947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FAP-222C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4585776" y="4972436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FAP-112D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6764984" y="3871530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FAP-24D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6764984" y="2470947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FAP-223C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6764984" y="3012021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FAP-221C</a:t>
            </a:r>
          </a:p>
        </p:txBody>
      </p:sp>
      <p:sp>
        <p:nvSpPr>
          <p:cNvPr id="54" name="Rounded Rectangle 53"/>
          <p:cNvSpPr/>
          <p:nvPr/>
        </p:nvSpPr>
        <p:spPr bwMode="auto">
          <a:xfrm>
            <a:off x="6764984" y="1890519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FAP-321C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5" name="Rounded Rectangle 54"/>
          <p:cNvSpPr/>
          <p:nvPr/>
        </p:nvSpPr>
        <p:spPr bwMode="auto">
          <a:xfrm>
            <a:off x="6764984" y="1272893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FAP-320C</a:t>
            </a:r>
          </a:p>
        </p:txBody>
      </p:sp>
      <p:pic>
        <p:nvPicPr>
          <p:cNvPr id="56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5797" y="1695802"/>
            <a:ext cx="884074" cy="7044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Rounded Rectangle 56"/>
          <p:cNvSpPr/>
          <p:nvPr/>
        </p:nvSpPr>
        <p:spPr bwMode="auto">
          <a:xfrm>
            <a:off x="7803517" y="204781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8" name="Rounded Rectangle 57"/>
          <p:cNvSpPr/>
          <p:nvPr/>
        </p:nvSpPr>
        <p:spPr bwMode="auto">
          <a:xfrm>
            <a:off x="7803517" y="265579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59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3917">
            <a:off x="5785418" y="2542554"/>
            <a:ext cx="570982" cy="14708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" descr="C:\Users\mdevincentis\Desktop\Downloads\FortiAP222C_Side1_300ppi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84659">
            <a:off x="5706548" y="2394752"/>
            <a:ext cx="1219722" cy="5183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9" descr="C:\Users\mdevincentis\Desktop\Downloads\FEX-100B_GLAM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359448" flipH="1">
            <a:off x="5642751" y="4765000"/>
            <a:ext cx="1098624" cy="72968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ounded Rectangle 61"/>
          <p:cNvSpPr/>
          <p:nvPr/>
        </p:nvSpPr>
        <p:spPr bwMode="auto">
          <a:xfrm>
            <a:off x="4585776" y="3012021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FAP-224D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2389003" y="4058728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FAP-25D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2389003" y="4582603"/>
            <a:ext cx="998704" cy="3497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rgbClr val="E12A26"/>
              </a:gs>
            </a:gsLst>
            <a:lin ang="2700000" scaled="1"/>
          </a:gradFill>
          <a:ln w="9525" cap="flat" cmpd="sng" algn="ctr">
            <a:noFill/>
            <a:prstDash val="solid"/>
          </a:ln>
          <a:effectLst/>
        </p:spPr>
        <p:txBody>
          <a:bodyPr wrap="square" lIns="0" tIns="0" rIns="0" bIns="0" rtlCol="0" anchor="ctr" anchorCtr="1"/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FAP-21D</a:t>
            </a:r>
            <a:endParaRPr lang="en-US" sz="12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5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544635" y="3600450"/>
            <a:ext cx="999698" cy="49170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5675" y="4112158"/>
            <a:ext cx="1097619" cy="3164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8" descr="C:\Users\mdevincentis\Desktop\Downloads\FortiAP21D_Side2_300ppi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8734" y="4600805"/>
            <a:ext cx="571500" cy="31337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634610" y="4922319"/>
            <a:ext cx="819748" cy="4497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9" name="Picture 8" descr="C:\Users\ksaraf\Downloads\FAP-11C-Lt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1632" y="5324475"/>
            <a:ext cx="365705" cy="3916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0" name="Rounded Rectangle 69"/>
          <p:cNvSpPr/>
          <p:nvPr/>
        </p:nvSpPr>
        <p:spPr bwMode="auto">
          <a:xfrm>
            <a:off x="5623234" y="2655798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1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1497" y="3880970"/>
            <a:ext cx="988346" cy="34180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082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tinet 2015_4x3">
  <a:themeElements>
    <a:clrScheme name="Custom 22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7D9898"/>
      </a:accent1>
      <a:accent2>
        <a:srgbClr val="9FB2C1"/>
      </a:accent2>
      <a:accent3>
        <a:srgbClr val="465B6D"/>
      </a:accent3>
      <a:accent4>
        <a:srgbClr val="777777"/>
      </a:accent4>
      <a:accent5>
        <a:srgbClr val="CC6600"/>
      </a:accent5>
      <a:accent6>
        <a:srgbClr val="9E0000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bg1"/>
        </a:solidFill>
        <a:ln w="9525">
          <a:solidFill>
            <a:schemeClr val="accent4">
              <a:lumMod val="40000"/>
              <a:lumOff val="60000"/>
            </a:schemeClr>
          </a:solidFill>
          <a:round/>
          <a:headEnd/>
          <a:tailEnd/>
        </a:ln>
        <a:extLst/>
      </a:spPr>
      <a:bodyPr wrap="square" rtlCol="0" anchor="ctr"/>
      <a:lstStyle>
        <a:defPPr algn="ctr" defTabSz="342879">
          <a:defRPr sz="20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Fortinet 2015_4x3</Template>
  <TotalTime>0</TotalTime>
  <Words>4185</Words>
  <Application>Microsoft Office PowerPoint</Application>
  <PresentationFormat>Bildschirmpräsentation (4:3)</PresentationFormat>
  <Paragraphs>1118</Paragraphs>
  <Slides>70</Slides>
  <Notes>28</Notes>
  <HiddenSlides>25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70</vt:i4>
      </vt:variant>
    </vt:vector>
  </HeadingPairs>
  <TitlesOfParts>
    <vt:vector size="71" baseType="lpstr">
      <vt:lpstr>Fortinet 2015_4x3</vt:lpstr>
      <vt:lpstr>Fortinet Secure WLAN</vt:lpstr>
      <vt:lpstr>The Fortinet Difference</vt:lpstr>
      <vt:lpstr>Ubiquitous Access – Unified Access Layer</vt:lpstr>
      <vt:lpstr>Fortinet Secure WLAN Approach</vt:lpstr>
      <vt:lpstr>Sample of Fortinet’s Wireless Customers</vt:lpstr>
      <vt:lpstr>Access Point Overview</vt:lpstr>
      <vt:lpstr>Thick vs. Thin Fortinet APs</vt:lpstr>
      <vt:lpstr>FortiWiFi Product Matrix</vt:lpstr>
      <vt:lpstr>FortiAP Product Matrix</vt:lpstr>
      <vt:lpstr>FortiAP – Simple and Secure</vt:lpstr>
      <vt:lpstr>FortiGate + FortiAP = Unified Access Layer</vt:lpstr>
      <vt:lpstr>Wireless Controller Options for FortiAP</vt:lpstr>
      <vt:lpstr>Single Pane of Glass Management</vt:lpstr>
      <vt:lpstr>Wireless Features</vt:lpstr>
      <vt:lpstr>Deep Application Control</vt:lpstr>
      <vt:lpstr>BYOD – Device Identification and Policy</vt:lpstr>
      <vt:lpstr>Integrated WIDS</vt:lpstr>
      <vt:lpstr>Rogue AP Detection &amp; Suppression</vt:lpstr>
      <vt:lpstr>Secure Wireless LAN Guest Access</vt:lpstr>
      <vt:lpstr>Integrated Captive Portal for Authentication</vt:lpstr>
      <vt:lpstr>Live Captive Portal HTML Customization</vt:lpstr>
      <vt:lpstr>Remote AP with Local Bridging</vt:lpstr>
      <vt:lpstr>Remote Telecommuter / Road Warrior</vt:lpstr>
      <vt:lpstr>High Density Features</vt:lpstr>
      <vt:lpstr>Automatic Radio Resource Provisioning</vt:lpstr>
      <vt:lpstr>Automatic Radio Resource Provisioning</vt:lpstr>
      <vt:lpstr>Wireless Mesh</vt:lpstr>
      <vt:lpstr>Dynamic Multi-hop Mesh</vt:lpstr>
      <vt:lpstr>Point-to-point / Multipoint Bridging</vt:lpstr>
      <vt:lpstr>Wireless Bridging – Security Camera Use Case</vt:lpstr>
      <vt:lpstr>Centralized Wireless Management, Log Analysis and Reporting</vt:lpstr>
      <vt:lpstr>FortiPlanner</vt:lpstr>
      <vt:lpstr>FortiPresence Product Overview</vt:lpstr>
      <vt:lpstr>The Digital Connected Consumer</vt:lpstr>
      <vt:lpstr>The Digital World – How consumers interact</vt:lpstr>
      <vt:lpstr>Reverse the “Showrooming” Effect</vt:lpstr>
      <vt:lpstr>FortiPresence - Presence Analytics Solution Overview</vt:lpstr>
      <vt:lpstr>Measure, Connect and Influence: Omni-Channel Marketing</vt:lpstr>
      <vt:lpstr>Measure – Presence and Positioning Analytics</vt:lpstr>
      <vt:lpstr>Connect – Social Wi-Fi and Opt-In Marketing</vt:lpstr>
      <vt:lpstr>Influence – Real-time Location Base Marketing</vt:lpstr>
      <vt:lpstr>How it comes together…</vt:lpstr>
      <vt:lpstr>PowerPoint-Präsentation</vt:lpstr>
      <vt:lpstr>FortiAP Technical Specifications</vt:lpstr>
      <vt:lpstr>FortiAP 11C</vt:lpstr>
      <vt:lpstr>FortiAP 14C</vt:lpstr>
      <vt:lpstr>FortiAP 21D</vt:lpstr>
      <vt:lpstr>FortiAP 24D</vt:lpstr>
      <vt:lpstr>FortiAP 25D</vt:lpstr>
      <vt:lpstr>FortiAP 28C</vt:lpstr>
      <vt:lpstr>FortiAP 112B</vt:lpstr>
      <vt:lpstr>FortiAP 112D</vt:lpstr>
      <vt:lpstr>FortiAP 221B</vt:lpstr>
      <vt:lpstr>FortiAP 221C</vt:lpstr>
      <vt:lpstr>FortiAP 222B</vt:lpstr>
      <vt:lpstr>FortiAP 222C</vt:lpstr>
      <vt:lpstr>FortiAP 223B</vt:lpstr>
      <vt:lpstr>FortiAP 223C</vt:lpstr>
      <vt:lpstr>FortiAP 224D</vt:lpstr>
      <vt:lpstr>FortiAP 320B</vt:lpstr>
      <vt:lpstr>FortiAP 320C</vt:lpstr>
      <vt:lpstr>FortiAP 321C</vt:lpstr>
      <vt:lpstr>FortiAntennas</vt:lpstr>
      <vt:lpstr>Hardware Overview – FortiAP (Indoor)</vt:lpstr>
      <vt:lpstr>Hardware Overview – FortiAP (Outdoor)</vt:lpstr>
      <vt:lpstr>Hardware Overview – FortiAP (Remote)</vt:lpstr>
      <vt:lpstr>Wireless Network Planning</vt:lpstr>
      <vt:lpstr>Theoretical vs. Actual RF Propagation</vt:lpstr>
      <vt:lpstr>Dynamic Heat Map</vt:lpstr>
      <vt:lpstr>Site Survey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Andrea Soliva</cp:lastModifiedBy>
  <cp:revision>1852</cp:revision>
  <cp:lastPrinted>2012-08-20T23:23:55Z</cp:lastPrinted>
  <dcterms:created xsi:type="dcterms:W3CDTF">2012-01-26T23:40:20Z</dcterms:created>
  <dcterms:modified xsi:type="dcterms:W3CDTF">2015-01-12T15:46:43Z</dcterms:modified>
</cp:coreProperties>
</file>